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2.xml" ContentType="application/vnd.openxmlformats-officedocument.presentationml.tags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4" r:id="rId4"/>
    <p:sldMasterId id="2147483796" r:id="rId5"/>
    <p:sldMasterId id="2147483784" r:id="rId6"/>
  </p:sldMasterIdLst>
  <p:notesMasterIdLst>
    <p:notesMasterId r:id="rId35"/>
  </p:notesMasterIdLst>
  <p:sldIdLst>
    <p:sldId id="2146848573" r:id="rId7"/>
    <p:sldId id="2146848574" r:id="rId8"/>
    <p:sldId id="2146848578" r:id="rId9"/>
    <p:sldId id="2146848582" r:id="rId10"/>
    <p:sldId id="2146848583" r:id="rId11"/>
    <p:sldId id="2146848584" r:id="rId12"/>
    <p:sldId id="2146848601" r:id="rId13"/>
    <p:sldId id="2146848594" r:id="rId14"/>
    <p:sldId id="2146848587" r:id="rId15"/>
    <p:sldId id="2146848588" r:id="rId16"/>
    <p:sldId id="2146848602" r:id="rId17"/>
    <p:sldId id="2146848603" r:id="rId18"/>
    <p:sldId id="2146848604" r:id="rId19"/>
    <p:sldId id="2146848605" r:id="rId20"/>
    <p:sldId id="2146848606" r:id="rId21"/>
    <p:sldId id="2146848607" r:id="rId22"/>
    <p:sldId id="2146848608" r:id="rId23"/>
    <p:sldId id="2146848609" r:id="rId24"/>
    <p:sldId id="2146848610" r:id="rId25"/>
    <p:sldId id="2146848611" r:id="rId26"/>
    <p:sldId id="2146848612" r:id="rId27"/>
    <p:sldId id="2146848595" r:id="rId28"/>
    <p:sldId id="2146848596" r:id="rId29"/>
    <p:sldId id="2146848597" r:id="rId30"/>
    <p:sldId id="2146848598" r:id="rId31"/>
    <p:sldId id="2146848599" r:id="rId32"/>
    <p:sldId id="2146848600" r:id="rId33"/>
    <p:sldId id="2146848581" r:id="rId34"/>
  </p:sldIdLst>
  <p:sldSz cx="12192000" cy="6858000"/>
  <p:notesSz cx="6858000" cy="9144000"/>
  <p:custDataLst>
    <p:tags r:id="rId36"/>
  </p:custDataLst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3EBE1863-3520-BF43-826B-CD4E22E00640}">
          <p14:sldIdLst>
            <p14:sldId id="2146848573"/>
            <p14:sldId id="2146848574"/>
            <p14:sldId id="2146848578"/>
            <p14:sldId id="2146848582"/>
            <p14:sldId id="2146848583"/>
            <p14:sldId id="2146848584"/>
            <p14:sldId id="2146848601"/>
            <p14:sldId id="2146848594"/>
            <p14:sldId id="2146848587"/>
            <p14:sldId id="2146848588"/>
            <p14:sldId id="2146848602"/>
            <p14:sldId id="2146848603"/>
            <p14:sldId id="2146848604"/>
            <p14:sldId id="2146848605"/>
            <p14:sldId id="2146848606"/>
            <p14:sldId id="2146848607"/>
            <p14:sldId id="2146848608"/>
            <p14:sldId id="2146848609"/>
            <p14:sldId id="2146848610"/>
            <p14:sldId id="2146848611"/>
            <p14:sldId id="2146848612"/>
            <p14:sldId id="2146848595"/>
            <p14:sldId id="2146848596"/>
            <p14:sldId id="2146848597"/>
            <p14:sldId id="2146848598"/>
            <p14:sldId id="2146848599"/>
            <p14:sldId id="2146848600"/>
            <p14:sldId id="2146848581"/>
          </p14:sldIdLst>
        </p14:section>
        <p14:section name="Sezione senza titolo" id="{CE167448-6085-A143-B48D-5D55370BBA81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8FBA134-CABC-C749-C656-A4B3EED052AF}" name="Alberto Firpo" initials="AF" userId="S::alberto.firpo@agilelab.it::ac83c364-3da9-477b-824f-5cd6cea36d8b" providerId="AD"/>
  <p188:author id="{49D80D37-3A95-929B-E10F-409486FE0CDE}" name="Paolo Platter" initials="PP" userId="Paolo Platter" providerId="None"/>
  <p188:author id="{48570865-30CB-BB68-C743-09ACE329B4AA}" name="Paolo Platter" initials="PP" userId="S::paolo.platter@agilelab.it::210e6fc7-1946-4441-bccd-fac38c04dfe7" providerId="AD"/>
  <p188:author id="{96F57D86-69CF-8FF1-DE82-021300FC7712}" name="Francesco Gottardo" initials="FG" userId="S::francesco.gottardo@agilelab.it::c7351004-02af-4b73-b6ae-369795b41dac" providerId="AD"/>
  <p188:author id="{C5D66C8A-E930-3914-A453-5AED01E21761}" name="Roberto Coluccio" initials="RC" userId="S::roberto.coluccio@agilelab.it::eea5f8ea-56b5-470e-8900-4ef514dfc706" providerId="AD"/>
  <p188:author id="{851C85A0-824D-520B-DFE8-AC95A6D3AD6F}" name="Ugo Ciraci" initials="UC" userId="S::ugo.ciraci@agilelab.it::771f2bfb-a300-4417-8b1c-0c9c0de3f227" providerId="AD"/>
  <p188:author id="{1B1F29EA-BCDC-5067-6C03-DFD0795BD0B5}" name="Martin Harrison" initials="MH" userId="S::martin.harrison@agilelab.it::017bec73-647f-4a7c-9de4-b78d934d8f6d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eonor Toni" initials="ET" lastIdx="1" clrIdx="0">
    <p:extLst>
      <p:ext uri="{19B8F6BF-5375-455C-9EA6-DF929625EA0E}">
        <p15:presenceInfo xmlns:p15="http://schemas.microsoft.com/office/powerpoint/2012/main" userId="S::eleonor.toni@kurppa.onmicrosoft.com::5f6eb60f-87a9-42c2-8cf7-21319dca2b28" providerId="AD"/>
      </p:ext>
    </p:extLst>
  </p:cmAuthor>
  <p:cmAuthor id="2" name="Anna Webster" initials="AW" lastIdx="1" clrIdx="1">
    <p:extLst>
      <p:ext uri="{19B8F6BF-5375-455C-9EA6-DF929625EA0E}">
        <p15:presenceInfo xmlns:p15="http://schemas.microsoft.com/office/powerpoint/2012/main" userId="S::anna@kurppa.onmicrosoft.com::3a5c3839-ea39-4605-b37d-fa526f93c3f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9411"/>
    <a:srgbClr val="7AC8D3"/>
    <a:srgbClr val="00ABC4"/>
    <a:srgbClr val="1F284B"/>
    <a:srgbClr val="EC9414"/>
    <a:srgbClr val="FFFFFF"/>
    <a:srgbClr val="F4C0BF"/>
    <a:srgbClr val="CDE5DA"/>
    <a:srgbClr val="EB9414"/>
    <a:srgbClr val="FFFF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8D96F7-9331-AA3A-F78F-060437C33294}" v="1099" dt="2023-12-13T15:37:52.365"/>
    <p1510:client id="{7DFE0FAD-13D2-E954-15F0-CA8000CE243C}" v="308" dt="2023-12-13T18:16:56.942"/>
    <p1510:client id="{FC49940B-C683-9A43-8F61-8C900D9C6B29}" v="85" dt="2023-12-12T21:35:12.7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0A1B5D5-9B99-4C35-A422-299274C87663}" styleName="Stile medio 1 - Color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viewProps" Target="viewProps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microsoft.com/office/2016/11/relationships/changesInfo" Target="changesInfos/changesInfo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ags" Target="tags/tag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notesMaster" Target="notesMasters/notesMaster1.xml"/><Relationship Id="rId43" Type="http://schemas.microsoft.com/office/2015/10/relationships/revisionInfo" Target="revisionInfo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cardo Amadio" userId="S::riccardo.amadio@agilelab.it::0d37093c-789e-4211-a480-b122bc8c7892" providerId="AD" clId="Web-{7DFE0FAD-13D2-E954-15F0-CA8000CE243C}"/>
    <pc:docChg chg="delSld modSld modSection">
      <pc:chgData name="Riccardo Amadio" userId="S::riccardo.amadio@agilelab.it::0d37093c-789e-4211-a480-b122bc8c7892" providerId="AD" clId="Web-{7DFE0FAD-13D2-E954-15F0-CA8000CE243C}" dt="2023-12-13T18:16:55.895" v="159" actId="20577"/>
      <pc:docMkLst>
        <pc:docMk/>
      </pc:docMkLst>
      <pc:sldChg chg="modSp">
        <pc:chgData name="Riccardo Amadio" userId="S::riccardo.amadio@agilelab.it::0d37093c-789e-4211-a480-b122bc8c7892" providerId="AD" clId="Web-{7DFE0FAD-13D2-E954-15F0-CA8000CE243C}" dt="2023-12-13T16:41:36.624" v="45" actId="20577"/>
        <pc:sldMkLst>
          <pc:docMk/>
          <pc:sldMk cId="2773282195" sldId="2146848588"/>
        </pc:sldMkLst>
        <pc:spChg chg="mod">
          <ac:chgData name="Riccardo Amadio" userId="S::riccardo.amadio@agilelab.it::0d37093c-789e-4211-a480-b122bc8c7892" providerId="AD" clId="Web-{7DFE0FAD-13D2-E954-15F0-CA8000CE243C}" dt="2023-12-13T16:41:36.624" v="45" actId="20577"/>
          <ac:spMkLst>
            <pc:docMk/>
            <pc:sldMk cId="2773282195" sldId="2146848588"/>
            <ac:spMk id="5" creationId="{E73771EA-3BC3-F8E1-2920-BD520CE2ADA4}"/>
          </ac:spMkLst>
        </pc:spChg>
      </pc:sldChg>
      <pc:sldChg chg="del">
        <pc:chgData name="Riccardo Amadio" userId="S::riccardo.amadio@agilelab.it::0d37093c-789e-4211-a480-b122bc8c7892" providerId="AD" clId="Web-{7DFE0FAD-13D2-E954-15F0-CA8000CE243C}" dt="2023-12-13T16:25:47.947" v="12"/>
        <pc:sldMkLst>
          <pc:docMk/>
          <pc:sldMk cId="3555897920" sldId="2146848589"/>
        </pc:sldMkLst>
      </pc:sldChg>
      <pc:sldChg chg="modSp">
        <pc:chgData name="Riccardo Amadio" userId="S::riccardo.amadio@agilelab.it::0d37093c-789e-4211-a480-b122bc8c7892" providerId="AD" clId="Web-{7DFE0FAD-13D2-E954-15F0-CA8000CE243C}" dt="2023-12-13T18:16:55.895" v="159" actId="20577"/>
        <pc:sldMkLst>
          <pc:docMk/>
          <pc:sldMk cId="3018404959" sldId="2146848604"/>
        </pc:sldMkLst>
        <pc:spChg chg="mod">
          <ac:chgData name="Riccardo Amadio" userId="S::riccardo.amadio@agilelab.it::0d37093c-789e-4211-a480-b122bc8c7892" providerId="AD" clId="Web-{7DFE0FAD-13D2-E954-15F0-CA8000CE243C}" dt="2023-12-13T18:16:55.895" v="159" actId="20577"/>
          <ac:spMkLst>
            <pc:docMk/>
            <pc:sldMk cId="3018404959" sldId="2146848604"/>
            <ac:spMk id="2" creationId="{7A589EE4-E6B8-8ACB-C111-81175303691E}"/>
          </ac:spMkLst>
        </pc:spChg>
        <pc:spChg chg="mod">
          <ac:chgData name="Riccardo Amadio" userId="S::riccardo.amadio@agilelab.it::0d37093c-789e-4211-a480-b122bc8c7892" providerId="AD" clId="Web-{7DFE0FAD-13D2-E954-15F0-CA8000CE243C}" dt="2023-12-13T16:39:05.509" v="29" actId="20577"/>
          <ac:spMkLst>
            <pc:docMk/>
            <pc:sldMk cId="3018404959" sldId="2146848604"/>
            <ac:spMk id="4" creationId="{3FB691C5-1B86-591A-1944-257CB619647C}"/>
          </ac:spMkLst>
        </pc:spChg>
      </pc:sldChg>
      <pc:sldChg chg="addSp delSp modSp">
        <pc:chgData name="Riccardo Amadio" userId="S::riccardo.amadio@agilelab.it::0d37093c-789e-4211-a480-b122bc8c7892" providerId="AD" clId="Web-{7DFE0FAD-13D2-E954-15F0-CA8000CE243C}" dt="2023-12-13T16:57:50.663" v="47" actId="1076"/>
        <pc:sldMkLst>
          <pc:docMk/>
          <pc:sldMk cId="4128302560" sldId="2146848605"/>
        </pc:sldMkLst>
        <pc:picChg chg="del mod">
          <ac:chgData name="Riccardo Amadio" userId="S::riccardo.amadio@agilelab.it::0d37093c-789e-4211-a480-b122bc8c7892" providerId="AD" clId="Web-{7DFE0FAD-13D2-E954-15F0-CA8000CE243C}" dt="2023-12-13T16:36:05.330" v="18"/>
          <ac:picMkLst>
            <pc:docMk/>
            <pc:sldMk cId="4128302560" sldId="2146848605"/>
            <ac:picMk id="4" creationId="{5E84AF9B-0FB5-9DEB-252D-DCEC5C8553ED}"/>
          </ac:picMkLst>
        </pc:picChg>
        <pc:picChg chg="add del mod">
          <ac:chgData name="Riccardo Amadio" userId="S::riccardo.amadio@agilelab.it::0d37093c-789e-4211-a480-b122bc8c7892" providerId="AD" clId="Web-{7DFE0FAD-13D2-E954-15F0-CA8000CE243C}" dt="2023-12-13T16:36:06.283" v="19"/>
          <ac:picMkLst>
            <pc:docMk/>
            <pc:sldMk cId="4128302560" sldId="2146848605"/>
            <ac:picMk id="5" creationId="{FF5892E6-CE7F-A62D-6BE9-0770C2676FE0}"/>
          </ac:picMkLst>
        </pc:picChg>
        <pc:picChg chg="del">
          <ac:chgData name="Riccardo Amadio" userId="S::riccardo.amadio@agilelab.it::0d37093c-789e-4211-a480-b122bc8c7892" providerId="AD" clId="Web-{7DFE0FAD-13D2-E954-15F0-CA8000CE243C}" dt="2023-12-13T16:36:04.127" v="17"/>
          <ac:picMkLst>
            <pc:docMk/>
            <pc:sldMk cId="4128302560" sldId="2146848605"/>
            <ac:picMk id="6" creationId="{012214DE-EE21-5A42-DEB6-CE99A40B25A3}"/>
          </ac:picMkLst>
        </pc:picChg>
        <pc:picChg chg="add mod">
          <ac:chgData name="Riccardo Amadio" userId="S::riccardo.amadio@agilelab.it::0d37093c-789e-4211-a480-b122bc8c7892" providerId="AD" clId="Web-{7DFE0FAD-13D2-E954-15F0-CA8000CE243C}" dt="2023-12-13T16:57:50.663" v="47" actId="1076"/>
          <ac:picMkLst>
            <pc:docMk/>
            <pc:sldMk cId="4128302560" sldId="2146848605"/>
            <ac:picMk id="7" creationId="{BACAFCBA-8671-8C86-D51E-ACCF14784B29}"/>
          </ac:picMkLst>
        </pc:picChg>
      </pc:sldChg>
      <pc:sldChg chg="modSp">
        <pc:chgData name="Riccardo Amadio" userId="S::riccardo.amadio@agilelab.it::0d37093c-789e-4211-a480-b122bc8c7892" providerId="AD" clId="Web-{7DFE0FAD-13D2-E954-15F0-CA8000CE243C}" dt="2023-12-13T16:38:54.571" v="27" actId="20577"/>
        <pc:sldMkLst>
          <pc:docMk/>
          <pc:sldMk cId="401395766" sldId="2146848606"/>
        </pc:sldMkLst>
        <pc:spChg chg="mod">
          <ac:chgData name="Riccardo Amadio" userId="S::riccardo.amadio@agilelab.it::0d37093c-789e-4211-a480-b122bc8c7892" providerId="AD" clId="Web-{7DFE0FAD-13D2-E954-15F0-CA8000CE243C}" dt="2023-12-13T16:38:54.571" v="27" actId="20577"/>
          <ac:spMkLst>
            <pc:docMk/>
            <pc:sldMk cId="401395766" sldId="2146848606"/>
            <ac:spMk id="5" creationId="{437E8404-5657-C4C6-81D8-6BE28FEEE154}"/>
          </ac:spMkLst>
        </pc:spChg>
      </pc:sldChg>
      <pc:sldChg chg="modSp">
        <pc:chgData name="Riccardo Amadio" userId="S::riccardo.amadio@agilelab.it::0d37093c-789e-4211-a480-b122bc8c7892" providerId="AD" clId="Web-{7DFE0FAD-13D2-E954-15F0-CA8000CE243C}" dt="2023-12-13T17:08:31.313" v="131" actId="20577"/>
        <pc:sldMkLst>
          <pc:docMk/>
          <pc:sldMk cId="1275941473" sldId="2146848608"/>
        </pc:sldMkLst>
        <pc:spChg chg="mod">
          <ac:chgData name="Riccardo Amadio" userId="S::riccardo.amadio@agilelab.it::0d37093c-789e-4211-a480-b122bc8c7892" providerId="AD" clId="Web-{7DFE0FAD-13D2-E954-15F0-CA8000CE243C}" dt="2023-12-13T17:04:58.070" v="67" actId="20577"/>
          <ac:spMkLst>
            <pc:docMk/>
            <pc:sldMk cId="1275941473" sldId="2146848608"/>
            <ac:spMk id="5" creationId="{5B9AE662-C3A0-FE4C-CE7B-5E1F00B995CF}"/>
          </ac:spMkLst>
        </pc:spChg>
        <pc:spChg chg="mod">
          <ac:chgData name="Riccardo Amadio" userId="S::riccardo.amadio@agilelab.it::0d37093c-789e-4211-a480-b122bc8c7892" providerId="AD" clId="Web-{7DFE0FAD-13D2-E954-15F0-CA8000CE243C}" dt="2023-12-13T17:06:36.543" v="116" actId="20577"/>
          <ac:spMkLst>
            <pc:docMk/>
            <pc:sldMk cId="1275941473" sldId="2146848608"/>
            <ac:spMk id="9" creationId="{89DBCF0B-189C-6F8A-F657-E7B0400517FB}"/>
          </ac:spMkLst>
        </pc:spChg>
        <pc:spChg chg="mod">
          <ac:chgData name="Riccardo Amadio" userId="S::riccardo.amadio@agilelab.it::0d37093c-789e-4211-a480-b122bc8c7892" providerId="AD" clId="Web-{7DFE0FAD-13D2-E954-15F0-CA8000CE243C}" dt="2023-12-13T17:08:31.313" v="131" actId="20577"/>
          <ac:spMkLst>
            <pc:docMk/>
            <pc:sldMk cId="1275941473" sldId="2146848608"/>
            <ac:spMk id="10" creationId="{08BE5A88-DC3A-88C9-2AF6-7D6ACD0D6649}"/>
          </ac:spMkLst>
        </pc:spChg>
      </pc:sldChg>
      <pc:sldChg chg="modSp">
        <pc:chgData name="Riccardo Amadio" userId="S::riccardo.amadio@agilelab.it::0d37093c-789e-4211-a480-b122bc8c7892" providerId="AD" clId="Web-{7DFE0FAD-13D2-E954-15F0-CA8000CE243C}" dt="2023-12-13T17:08:51.298" v="145" actId="20577"/>
        <pc:sldMkLst>
          <pc:docMk/>
          <pc:sldMk cId="598227852" sldId="2146848609"/>
        </pc:sldMkLst>
        <pc:spChg chg="mod">
          <ac:chgData name="Riccardo Amadio" userId="S::riccardo.amadio@agilelab.it::0d37093c-789e-4211-a480-b122bc8c7892" providerId="AD" clId="Web-{7DFE0FAD-13D2-E954-15F0-CA8000CE243C}" dt="2023-12-13T17:08:51.298" v="145" actId="20577"/>
          <ac:spMkLst>
            <pc:docMk/>
            <pc:sldMk cId="598227852" sldId="2146848609"/>
            <ac:spMk id="4" creationId="{DCCD30E8-503E-573B-C2B6-2C7756FC9482}"/>
          </ac:spMkLst>
        </pc:spChg>
      </pc:sldChg>
      <pc:sldChg chg="modSp">
        <pc:chgData name="Riccardo Amadio" userId="S::riccardo.amadio@agilelab.it::0d37093c-789e-4211-a480-b122bc8c7892" providerId="AD" clId="Web-{7DFE0FAD-13D2-E954-15F0-CA8000CE243C}" dt="2023-12-13T17:10:10.113" v="154" actId="20577"/>
        <pc:sldMkLst>
          <pc:docMk/>
          <pc:sldMk cId="2537725646" sldId="2146848611"/>
        </pc:sldMkLst>
        <pc:spChg chg="mod">
          <ac:chgData name="Riccardo Amadio" userId="S::riccardo.amadio@agilelab.it::0d37093c-789e-4211-a480-b122bc8c7892" providerId="AD" clId="Web-{7DFE0FAD-13D2-E954-15F0-CA8000CE243C}" dt="2023-12-13T17:10:10.113" v="154" actId="20577"/>
          <ac:spMkLst>
            <pc:docMk/>
            <pc:sldMk cId="2537725646" sldId="2146848611"/>
            <ac:spMk id="2" creationId="{7A589EE4-E6B8-8ACB-C111-81175303691E}"/>
          </ac:spMkLst>
        </pc:spChg>
      </pc:sldChg>
      <pc:sldChg chg="modSp">
        <pc:chgData name="Riccardo Amadio" userId="S::riccardo.amadio@agilelab.it::0d37093c-789e-4211-a480-b122bc8c7892" providerId="AD" clId="Web-{7DFE0FAD-13D2-E954-15F0-CA8000CE243C}" dt="2023-12-13T16:40:20.887" v="34" actId="20577"/>
        <pc:sldMkLst>
          <pc:docMk/>
          <pc:sldMk cId="853659670" sldId="2146848612"/>
        </pc:sldMkLst>
        <pc:spChg chg="mod">
          <ac:chgData name="Riccardo Amadio" userId="S::riccardo.amadio@agilelab.it::0d37093c-789e-4211-a480-b122bc8c7892" providerId="AD" clId="Web-{7DFE0FAD-13D2-E954-15F0-CA8000CE243C}" dt="2023-12-13T16:40:20.887" v="34" actId="20577"/>
          <ac:spMkLst>
            <pc:docMk/>
            <pc:sldMk cId="853659670" sldId="2146848612"/>
            <ac:spMk id="4" creationId="{DAD8544C-942C-97A5-7309-484C913773A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5B9CBE-FC8A-4BAD-A68F-80D59DAC30D3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AB244D5-AA77-4CF8-A4C3-D55B5633DDEF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GB"/>
            <a:t>Value proposition</a:t>
          </a:r>
        </a:p>
      </dgm:t>
    </dgm:pt>
    <dgm:pt modelId="{F1109EED-E92F-479A-BA2C-CABDF864AA67}" type="parTrans" cxnId="{F13D19F6-0EAA-4E15-8306-C253EF1A806E}">
      <dgm:prSet/>
      <dgm:spPr/>
      <dgm:t>
        <a:bodyPr/>
        <a:lstStyle/>
        <a:p>
          <a:endParaRPr lang="en-GB"/>
        </a:p>
      </dgm:t>
    </dgm:pt>
    <dgm:pt modelId="{46F838BF-68D1-477E-A6AD-2E6AA3A0433B}" type="sibTrans" cxnId="{F13D19F6-0EAA-4E15-8306-C253EF1A806E}">
      <dgm:prSet/>
      <dgm:spPr/>
      <dgm:t>
        <a:bodyPr/>
        <a:lstStyle/>
        <a:p>
          <a:endParaRPr lang="en-GB"/>
        </a:p>
      </dgm:t>
    </dgm:pt>
    <dgm:pt modelId="{00ECB89F-500E-4457-9AE0-33A2880E6108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GB"/>
            <a:t>Initial adoption</a:t>
          </a:r>
        </a:p>
      </dgm:t>
    </dgm:pt>
    <dgm:pt modelId="{83679AC8-63B0-494F-B359-52E4FF4C093D}" type="parTrans" cxnId="{FE197C52-B264-489C-A94D-E0461C7BA2F0}">
      <dgm:prSet/>
      <dgm:spPr/>
      <dgm:t>
        <a:bodyPr/>
        <a:lstStyle/>
        <a:p>
          <a:endParaRPr lang="en-GB"/>
        </a:p>
      </dgm:t>
    </dgm:pt>
    <dgm:pt modelId="{50D77610-F3F1-4D57-83B5-76A22263D5CF}" type="sibTrans" cxnId="{FE197C52-B264-489C-A94D-E0461C7BA2F0}">
      <dgm:prSet/>
      <dgm:spPr/>
      <dgm:t>
        <a:bodyPr/>
        <a:lstStyle/>
        <a:p>
          <a:endParaRPr lang="en-GB"/>
        </a:p>
      </dgm:t>
    </dgm:pt>
    <dgm:pt modelId="{56E6A1C0-E169-4A75-B580-13C182F745FE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GB"/>
            <a:t>Increased supply</a:t>
          </a:r>
        </a:p>
      </dgm:t>
    </dgm:pt>
    <dgm:pt modelId="{6F6479D1-2663-4B6F-875A-E133767B5874}" type="parTrans" cxnId="{6E788AC2-F675-4283-9C01-E3F1FCB41E7A}">
      <dgm:prSet/>
      <dgm:spPr/>
      <dgm:t>
        <a:bodyPr/>
        <a:lstStyle/>
        <a:p>
          <a:endParaRPr lang="en-GB"/>
        </a:p>
      </dgm:t>
    </dgm:pt>
    <dgm:pt modelId="{306880DD-975D-41B1-85B1-6A7BA5348D12}" type="sibTrans" cxnId="{6E788AC2-F675-4283-9C01-E3F1FCB41E7A}">
      <dgm:prSet/>
      <dgm:spPr/>
      <dgm:t>
        <a:bodyPr/>
        <a:lstStyle/>
        <a:p>
          <a:endParaRPr lang="en-GB"/>
        </a:p>
      </dgm:t>
    </dgm:pt>
    <dgm:pt modelId="{053593B0-1A66-4CD0-897C-784B08230C7F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GB"/>
            <a:t>Competitive differentiation</a:t>
          </a:r>
        </a:p>
      </dgm:t>
    </dgm:pt>
    <dgm:pt modelId="{3C2BA0AB-B619-42C2-96C0-F7E283B19EB4}" type="parTrans" cxnId="{197E7BFC-6D69-4B81-B2F5-7D3C59645CE2}">
      <dgm:prSet/>
      <dgm:spPr/>
      <dgm:t>
        <a:bodyPr/>
        <a:lstStyle/>
        <a:p>
          <a:endParaRPr lang="en-GB"/>
        </a:p>
      </dgm:t>
    </dgm:pt>
    <dgm:pt modelId="{76BCC0D4-6ED0-4CBB-92B2-91FF26B3F4C3}" type="sibTrans" cxnId="{197E7BFC-6D69-4B81-B2F5-7D3C59645CE2}">
      <dgm:prSet/>
      <dgm:spPr/>
      <dgm:t>
        <a:bodyPr/>
        <a:lstStyle/>
        <a:p>
          <a:endParaRPr lang="en-GB"/>
        </a:p>
      </dgm:t>
    </dgm:pt>
    <dgm:pt modelId="{D5ED322F-C026-448D-8987-66B6A463EF73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GB"/>
            <a:t>Wider Consumer Adoption</a:t>
          </a:r>
        </a:p>
      </dgm:t>
    </dgm:pt>
    <dgm:pt modelId="{82CEBD97-8140-45B4-95E2-7B78F7A0D8AA}" type="parTrans" cxnId="{7E5F15A9-7AFE-4C5C-9E18-F7DB7C110B50}">
      <dgm:prSet/>
      <dgm:spPr/>
      <dgm:t>
        <a:bodyPr/>
        <a:lstStyle/>
        <a:p>
          <a:endParaRPr lang="en-GB"/>
        </a:p>
      </dgm:t>
    </dgm:pt>
    <dgm:pt modelId="{4367AAAE-B84C-4DCE-9C72-7944D8D45448}" type="sibTrans" cxnId="{7E5F15A9-7AFE-4C5C-9E18-F7DB7C110B50}">
      <dgm:prSet/>
      <dgm:spPr/>
      <dgm:t>
        <a:bodyPr/>
        <a:lstStyle/>
        <a:p>
          <a:endParaRPr lang="en-GB"/>
        </a:p>
      </dgm:t>
    </dgm:pt>
    <dgm:pt modelId="{7EE654DF-61CF-484E-A401-360079FBA9ED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GB"/>
            <a:t>Value amplification</a:t>
          </a:r>
        </a:p>
      </dgm:t>
    </dgm:pt>
    <dgm:pt modelId="{71D0E215-E0B4-4EF7-8EDC-BA9C07895CDD}" type="parTrans" cxnId="{9DCD5F76-1EA2-4933-8ED0-7A3832CC3DC3}">
      <dgm:prSet/>
      <dgm:spPr/>
      <dgm:t>
        <a:bodyPr/>
        <a:lstStyle/>
        <a:p>
          <a:endParaRPr lang="en-GB"/>
        </a:p>
      </dgm:t>
    </dgm:pt>
    <dgm:pt modelId="{42E20A3A-8923-41E2-844A-2B529BBF8A5B}" type="sibTrans" cxnId="{9DCD5F76-1EA2-4933-8ED0-7A3832CC3DC3}">
      <dgm:prSet/>
      <dgm:spPr/>
      <dgm:t>
        <a:bodyPr/>
        <a:lstStyle/>
        <a:p>
          <a:endParaRPr lang="en-GB"/>
        </a:p>
      </dgm:t>
    </dgm:pt>
    <dgm:pt modelId="{FCE44BF9-ECBE-4D33-AF78-5C85F2D9DEB7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GB"/>
            <a:t>Reinvestment and growth</a:t>
          </a:r>
        </a:p>
      </dgm:t>
    </dgm:pt>
    <dgm:pt modelId="{8617C536-8223-4002-BE5E-1526D7D335BB}" type="parTrans" cxnId="{AEA9DE1D-CFE9-4DDD-BCBB-826E6AC0FCB0}">
      <dgm:prSet/>
      <dgm:spPr/>
      <dgm:t>
        <a:bodyPr/>
        <a:lstStyle/>
        <a:p>
          <a:endParaRPr lang="en-GB"/>
        </a:p>
      </dgm:t>
    </dgm:pt>
    <dgm:pt modelId="{279B6147-66C7-427F-8DE1-C5EE47CE8103}" type="sibTrans" cxnId="{AEA9DE1D-CFE9-4DDD-BCBB-826E6AC0FCB0}">
      <dgm:prSet/>
      <dgm:spPr/>
      <dgm:t>
        <a:bodyPr/>
        <a:lstStyle/>
        <a:p>
          <a:endParaRPr lang="en-GB"/>
        </a:p>
      </dgm:t>
    </dgm:pt>
    <dgm:pt modelId="{0F336467-42FA-4ABD-B393-012A3C61167F}" type="pres">
      <dgm:prSet presAssocID="{875B9CBE-FC8A-4BAD-A68F-80D59DAC30D3}" presName="Name0" presStyleCnt="0">
        <dgm:presLayoutVars>
          <dgm:dir/>
          <dgm:resizeHandles val="exact"/>
        </dgm:presLayoutVars>
      </dgm:prSet>
      <dgm:spPr/>
    </dgm:pt>
    <dgm:pt modelId="{1296A0A0-DCA7-4182-9455-ACBAF872E1F2}" type="pres">
      <dgm:prSet presAssocID="{875B9CBE-FC8A-4BAD-A68F-80D59DAC30D3}" presName="cycle" presStyleCnt="0"/>
      <dgm:spPr/>
    </dgm:pt>
    <dgm:pt modelId="{5B872273-EFE3-4EB0-AE67-E717784DA542}" type="pres">
      <dgm:prSet presAssocID="{4AB244D5-AA77-4CF8-A4C3-D55B5633DDEF}" presName="nodeFirstNode" presStyleLbl="node1" presStyleIdx="0" presStyleCnt="7">
        <dgm:presLayoutVars>
          <dgm:bulletEnabled val="1"/>
        </dgm:presLayoutVars>
      </dgm:prSet>
      <dgm:spPr/>
    </dgm:pt>
    <dgm:pt modelId="{DB0AFAEB-C242-4B4F-8E34-E67B8444DC13}" type="pres">
      <dgm:prSet presAssocID="{46F838BF-68D1-477E-A6AD-2E6AA3A0433B}" presName="sibTransFirstNode" presStyleLbl="bgShp" presStyleIdx="0" presStyleCnt="1"/>
      <dgm:spPr/>
    </dgm:pt>
    <dgm:pt modelId="{98213C5C-44C3-4FBC-95F0-B8DAF459DA01}" type="pres">
      <dgm:prSet presAssocID="{00ECB89F-500E-4457-9AE0-33A2880E6108}" presName="nodeFollowingNodes" presStyleLbl="node1" presStyleIdx="1" presStyleCnt="7">
        <dgm:presLayoutVars>
          <dgm:bulletEnabled val="1"/>
        </dgm:presLayoutVars>
      </dgm:prSet>
      <dgm:spPr/>
    </dgm:pt>
    <dgm:pt modelId="{13831855-075E-4D1B-9375-9F5F723147A3}" type="pres">
      <dgm:prSet presAssocID="{56E6A1C0-E169-4A75-B580-13C182F745FE}" presName="nodeFollowingNodes" presStyleLbl="node1" presStyleIdx="2" presStyleCnt="7">
        <dgm:presLayoutVars>
          <dgm:bulletEnabled val="1"/>
        </dgm:presLayoutVars>
      </dgm:prSet>
      <dgm:spPr/>
    </dgm:pt>
    <dgm:pt modelId="{36527990-49D5-4EDA-AA41-C924D6ABA609}" type="pres">
      <dgm:prSet presAssocID="{053593B0-1A66-4CD0-897C-784B08230C7F}" presName="nodeFollowingNodes" presStyleLbl="node1" presStyleIdx="3" presStyleCnt="7">
        <dgm:presLayoutVars>
          <dgm:bulletEnabled val="1"/>
        </dgm:presLayoutVars>
      </dgm:prSet>
      <dgm:spPr/>
    </dgm:pt>
    <dgm:pt modelId="{632EF7CC-8518-4E00-B17D-E61CC91E5277}" type="pres">
      <dgm:prSet presAssocID="{D5ED322F-C026-448D-8987-66B6A463EF73}" presName="nodeFollowingNodes" presStyleLbl="node1" presStyleIdx="4" presStyleCnt="7">
        <dgm:presLayoutVars>
          <dgm:bulletEnabled val="1"/>
        </dgm:presLayoutVars>
      </dgm:prSet>
      <dgm:spPr/>
    </dgm:pt>
    <dgm:pt modelId="{239CBD85-880F-4B7F-B5A9-374F26AD3DE0}" type="pres">
      <dgm:prSet presAssocID="{7EE654DF-61CF-484E-A401-360079FBA9ED}" presName="nodeFollowingNodes" presStyleLbl="node1" presStyleIdx="5" presStyleCnt="7">
        <dgm:presLayoutVars>
          <dgm:bulletEnabled val="1"/>
        </dgm:presLayoutVars>
      </dgm:prSet>
      <dgm:spPr/>
    </dgm:pt>
    <dgm:pt modelId="{3830920E-749D-48AE-AAAC-24139164F3BB}" type="pres">
      <dgm:prSet presAssocID="{FCE44BF9-ECBE-4D33-AF78-5C85F2D9DEB7}" presName="nodeFollowingNodes" presStyleLbl="node1" presStyleIdx="6" presStyleCnt="7">
        <dgm:presLayoutVars>
          <dgm:bulletEnabled val="1"/>
        </dgm:presLayoutVars>
      </dgm:prSet>
      <dgm:spPr/>
    </dgm:pt>
  </dgm:ptLst>
  <dgm:cxnLst>
    <dgm:cxn modelId="{AEA9DE1D-CFE9-4DDD-BCBB-826E6AC0FCB0}" srcId="{875B9CBE-FC8A-4BAD-A68F-80D59DAC30D3}" destId="{FCE44BF9-ECBE-4D33-AF78-5C85F2D9DEB7}" srcOrd="6" destOrd="0" parTransId="{8617C536-8223-4002-BE5E-1526D7D335BB}" sibTransId="{279B6147-66C7-427F-8DE1-C5EE47CE8103}"/>
    <dgm:cxn modelId="{0FE6383A-7C05-4C94-9754-5D0C07172745}" type="presOf" srcId="{56E6A1C0-E169-4A75-B580-13C182F745FE}" destId="{13831855-075E-4D1B-9375-9F5F723147A3}" srcOrd="0" destOrd="0" presId="urn:microsoft.com/office/officeart/2005/8/layout/cycle3"/>
    <dgm:cxn modelId="{FE197C52-B264-489C-A94D-E0461C7BA2F0}" srcId="{875B9CBE-FC8A-4BAD-A68F-80D59DAC30D3}" destId="{00ECB89F-500E-4457-9AE0-33A2880E6108}" srcOrd="1" destOrd="0" parTransId="{83679AC8-63B0-494F-B359-52E4FF4C093D}" sibTransId="{50D77610-F3F1-4D57-83B5-76A22263D5CF}"/>
    <dgm:cxn modelId="{9DCD5F76-1EA2-4933-8ED0-7A3832CC3DC3}" srcId="{875B9CBE-FC8A-4BAD-A68F-80D59DAC30D3}" destId="{7EE654DF-61CF-484E-A401-360079FBA9ED}" srcOrd="5" destOrd="0" parTransId="{71D0E215-E0B4-4EF7-8EDC-BA9C07895CDD}" sibTransId="{42E20A3A-8923-41E2-844A-2B529BBF8A5B}"/>
    <dgm:cxn modelId="{6564887F-3FDC-40D1-8D4E-27409FDCA511}" type="presOf" srcId="{00ECB89F-500E-4457-9AE0-33A2880E6108}" destId="{98213C5C-44C3-4FBC-95F0-B8DAF459DA01}" srcOrd="0" destOrd="0" presId="urn:microsoft.com/office/officeart/2005/8/layout/cycle3"/>
    <dgm:cxn modelId="{A78EC4A2-3606-4691-8A30-C39029EFB3D1}" type="presOf" srcId="{875B9CBE-FC8A-4BAD-A68F-80D59DAC30D3}" destId="{0F336467-42FA-4ABD-B393-012A3C61167F}" srcOrd="0" destOrd="0" presId="urn:microsoft.com/office/officeart/2005/8/layout/cycle3"/>
    <dgm:cxn modelId="{7E5F15A9-7AFE-4C5C-9E18-F7DB7C110B50}" srcId="{875B9CBE-FC8A-4BAD-A68F-80D59DAC30D3}" destId="{D5ED322F-C026-448D-8987-66B6A463EF73}" srcOrd="4" destOrd="0" parTransId="{82CEBD97-8140-45B4-95E2-7B78F7A0D8AA}" sibTransId="{4367AAAE-B84C-4DCE-9C72-7944D8D45448}"/>
    <dgm:cxn modelId="{F2241AAB-4599-47A7-B51A-C692388DA47B}" type="presOf" srcId="{46F838BF-68D1-477E-A6AD-2E6AA3A0433B}" destId="{DB0AFAEB-C242-4B4F-8E34-E67B8444DC13}" srcOrd="0" destOrd="0" presId="urn:microsoft.com/office/officeart/2005/8/layout/cycle3"/>
    <dgm:cxn modelId="{1D10F2C0-A4A1-43B7-B956-9171B68D71F3}" type="presOf" srcId="{FCE44BF9-ECBE-4D33-AF78-5C85F2D9DEB7}" destId="{3830920E-749D-48AE-AAAC-24139164F3BB}" srcOrd="0" destOrd="0" presId="urn:microsoft.com/office/officeart/2005/8/layout/cycle3"/>
    <dgm:cxn modelId="{6E788AC2-F675-4283-9C01-E3F1FCB41E7A}" srcId="{875B9CBE-FC8A-4BAD-A68F-80D59DAC30D3}" destId="{56E6A1C0-E169-4A75-B580-13C182F745FE}" srcOrd="2" destOrd="0" parTransId="{6F6479D1-2663-4B6F-875A-E133767B5874}" sibTransId="{306880DD-975D-41B1-85B1-6A7BA5348D12}"/>
    <dgm:cxn modelId="{EB2DCCC3-FA8E-4BE4-8084-94FA1024DBED}" type="presOf" srcId="{D5ED322F-C026-448D-8987-66B6A463EF73}" destId="{632EF7CC-8518-4E00-B17D-E61CC91E5277}" srcOrd="0" destOrd="0" presId="urn:microsoft.com/office/officeart/2005/8/layout/cycle3"/>
    <dgm:cxn modelId="{CBBE42CA-7FA3-4531-AECB-BB9F60FA0079}" type="presOf" srcId="{7EE654DF-61CF-484E-A401-360079FBA9ED}" destId="{239CBD85-880F-4B7F-B5A9-374F26AD3DE0}" srcOrd="0" destOrd="0" presId="urn:microsoft.com/office/officeart/2005/8/layout/cycle3"/>
    <dgm:cxn modelId="{2794B0F4-DB25-4B5C-A25F-4201F479BED4}" type="presOf" srcId="{053593B0-1A66-4CD0-897C-784B08230C7F}" destId="{36527990-49D5-4EDA-AA41-C924D6ABA609}" srcOrd="0" destOrd="0" presId="urn:microsoft.com/office/officeart/2005/8/layout/cycle3"/>
    <dgm:cxn modelId="{F13D19F6-0EAA-4E15-8306-C253EF1A806E}" srcId="{875B9CBE-FC8A-4BAD-A68F-80D59DAC30D3}" destId="{4AB244D5-AA77-4CF8-A4C3-D55B5633DDEF}" srcOrd="0" destOrd="0" parTransId="{F1109EED-E92F-479A-BA2C-CABDF864AA67}" sibTransId="{46F838BF-68D1-477E-A6AD-2E6AA3A0433B}"/>
    <dgm:cxn modelId="{D04807FA-1359-4C39-B44B-DD7E284EDAB5}" type="presOf" srcId="{4AB244D5-AA77-4CF8-A4C3-D55B5633DDEF}" destId="{5B872273-EFE3-4EB0-AE67-E717784DA542}" srcOrd="0" destOrd="0" presId="urn:microsoft.com/office/officeart/2005/8/layout/cycle3"/>
    <dgm:cxn modelId="{197E7BFC-6D69-4B81-B2F5-7D3C59645CE2}" srcId="{875B9CBE-FC8A-4BAD-A68F-80D59DAC30D3}" destId="{053593B0-1A66-4CD0-897C-784B08230C7F}" srcOrd="3" destOrd="0" parTransId="{3C2BA0AB-B619-42C2-96C0-F7E283B19EB4}" sibTransId="{76BCC0D4-6ED0-4CBB-92B2-91FF26B3F4C3}"/>
    <dgm:cxn modelId="{2B57C042-502F-4DAB-9518-35F62338E018}" type="presParOf" srcId="{0F336467-42FA-4ABD-B393-012A3C61167F}" destId="{1296A0A0-DCA7-4182-9455-ACBAF872E1F2}" srcOrd="0" destOrd="0" presId="urn:microsoft.com/office/officeart/2005/8/layout/cycle3"/>
    <dgm:cxn modelId="{4000D965-EAFB-4DCA-B059-BC1C991EFD79}" type="presParOf" srcId="{1296A0A0-DCA7-4182-9455-ACBAF872E1F2}" destId="{5B872273-EFE3-4EB0-AE67-E717784DA542}" srcOrd="0" destOrd="0" presId="urn:microsoft.com/office/officeart/2005/8/layout/cycle3"/>
    <dgm:cxn modelId="{D21B7908-9B50-4F9A-9EEC-2B4D288D93CC}" type="presParOf" srcId="{1296A0A0-DCA7-4182-9455-ACBAF872E1F2}" destId="{DB0AFAEB-C242-4B4F-8E34-E67B8444DC13}" srcOrd="1" destOrd="0" presId="urn:microsoft.com/office/officeart/2005/8/layout/cycle3"/>
    <dgm:cxn modelId="{AD4B52F8-5791-480E-A6DC-F147F2876A83}" type="presParOf" srcId="{1296A0A0-DCA7-4182-9455-ACBAF872E1F2}" destId="{98213C5C-44C3-4FBC-95F0-B8DAF459DA01}" srcOrd="2" destOrd="0" presId="urn:microsoft.com/office/officeart/2005/8/layout/cycle3"/>
    <dgm:cxn modelId="{7189CCD5-AA39-4C01-BB94-4E2322FD6435}" type="presParOf" srcId="{1296A0A0-DCA7-4182-9455-ACBAF872E1F2}" destId="{13831855-075E-4D1B-9375-9F5F723147A3}" srcOrd="3" destOrd="0" presId="urn:microsoft.com/office/officeart/2005/8/layout/cycle3"/>
    <dgm:cxn modelId="{CC5DCF02-01BE-4EA3-A617-4445B8642A21}" type="presParOf" srcId="{1296A0A0-DCA7-4182-9455-ACBAF872E1F2}" destId="{36527990-49D5-4EDA-AA41-C924D6ABA609}" srcOrd="4" destOrd="0" presId="urn:microsoft.com/office/officeart/2005/8/layout/cycle3"/>
    <dgm:cxn modelId="{3D1B510E-37C8-4A2A-8E83-6D0980378666}" type="presParOf" srcId="{1296A0A0-DCA7-4182-9455-ACBAF872E1F2}" destId="{632EF7CC-8518-4E00-B17D-E61CC91E5277}" srcOrd="5" destOrd="0" presId="urn:microsoft.com/office/officeart/2005/8/layout/cycle3"/>
    <dgm:cxn modelId="{6023D8EB-A582-4F53-9A0F-F0E78D9DDE1D}" type="presParOf" srcId="{1296A0A0-DCA7-4182-9455-ACBAF872E1F2}" destId="{239CBD85-880F-4B7F-B5A9-374F26AD3DE0}" srcOrd="6" destOrd="0" presId="urn:microsoft.com/office/officeart/2005/8/layout/cycle3"/>
    <dgm:cxn modelId="{E3B2BEC2-71C5-4A2E-8DA0-9DF5A2F91331}" type="presParOf" srcId="{1296A0A0-DCA7-4182-9455-ACBAF872E1F2}" destId="{3830920E-749D-48AE-AAAC-24139164F3BB}" srcOrd="7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0AFAEB-C242-4B4F-8E34-E67B8444DC13}">
      <dsp:nvSpPr>
        <dsp:cNvPr id="0" name=""/>
        <dsp:cNvSpPr/>
      </dsp:nvSpPr>
      <dsp:spPr>
        <a:xfrm>
          <a:off x="1195878" y="-29469"/>
          <a:ext cx="4618643" cy="4618643"/>
        </a:xfrm>
        <a:prstGeom prst="circularArrow">
          <a:avLst>
            <a:gd name="adj1" fmla="val 5544"/>
            <a:gd name="adj2" fmla="val 330680"/>
            <a:gd name="adj3" fmla="val 14514327"/>
            <a:gd name="adj4" fmla="val 16951061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872273-EFE3-4EB0-AE67-E717784DA542}">
      <dsp:nvSpPr>
        <dsp:cNvPr id="0" name=""/>
        <dsp:cNvSpPr/>
      </dsp:nvSpPr>
      <dsp:spPr>
        <a:xfrm>
          <a:off x="2785504" y="2247"/>
          <a:ext cx="1439391" cy="719695"/>
        </a:xfrm>
        <a:prstGeom prst="round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Value proposition</a:t>
          </a:r>
        </a:p>
      </dsp:txBody>
      <dsp:txXfrm>
        <a:off x="2820637" y="37380"/>
        <a:ext cx="1369125" cy="649429"/>
      </dsp:txXfrm>
    </dsp:sp>
    <dsp:sp modelId="{98213C5C-44C3-4FBC-95F0-B8DAF459DA01}">
      <dsp:nvSpPr>
        <dsp:cNvPr id="0" name=""/>
        <dsp:cNvSpPr/>
      </dsp:nvSpPr>
      <dsp:spPr>
        <a:xfrm>
          <a:off x="4325376" y="743810"/>
          <a:ext cx="1439391" cy="719695"/>
        </a:xfrm>
        <a:prstGeom prst="round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Initial adoption</a:t>
          </a:r>
        </a:p>
      </dsp:txBody>
      <dsp:txXfrm>
        <a:off x="4360509" y="778943"/>
        <a:ext cx="1369125" cy="649429"/>
      </dsp:txXfrm>
    </dsp:sp>
    <dsp:sp modelId="{13831855-075E-4D1B-9375-9F5F723147A3}">
      <dsp:nvSpPr>
        <dsp:cNvPr id="0" name=""/>
        <dsp:cNvSpPr/>
      </dsp:nvSpPr>
      <dsp:spPr>
        <a:xfrm>
          <a:off x="4705693" y="2410088"/>
          <a:ext cx="1439391" cy="719695"/>
        </a:xfrm>
        <a:prstGeom prst="round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Increased supply</a:t>
          </a:r>
        </a:p>
      </dsp:txBody>
      <dsp:txXfrm>
        <a:off x="4740826" y="2445221"/>
        <a:ext cx="1369125" cy="649429"/>
      </dsp:txXfrm>
    </dsp:sp>
    <dsp:sp modelId="{36527990-49D5-4EDA-AA41-C924D6ABA609}">
      <dsp:nvSpPr>
        <dsp:cNvPr id="0" name=""/>
        <dsp:cNvSpPr/>
      </dsp:nvSpPr>
      <dsp:spPr>
        <a:xfrm>
          <a:off x="3640069" y="3746340"/>
          <a:ext cx="1439391" cy="719695"/>
        </a:xfrm>
        <a:prstGeom prst="round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Competitive differentiation</a:t>
          </a:r>
        </a:p>
      </dsp:txBody>
      <dsp:txXfrm>
        <a:off x="3675202" y="3781473"/>
        <a:ext cx="1369125" cy="649429"/>
      </dsp:txXfrm>
    </dsp:sp>
    <dsp:sp modelId="{632EF7CC-8518-4E00-B17D-E61CC91E5277}">
      <dsp:nvSpPr>
        <dsp:cNvPr id="0" name=""/>
        <dsp:cNvSpPr/>
      </dsp:nvSpPr>
      <dsp:spPr>
        <a:xfrm>
          <a:off x="1930939" y="3746340"/>
          <a:ext cx="1439391" cy="719695"/>
        </a:xfrm>
        <a:prstGeom prst="round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Wider Consumer Adoption</a:t>
          </a:r>
        </a:p>
      </dsp:txBody>
      <dsp:txXfrm>
        <a:off x="1966072" y="3781473"/>
        <a:ext cx="1369125" cy="649429"/>
      </dsp:txXfrm>
    </dsp:sp>
    <dsp:sp modelId="{239CBD85-880F-4B7F-B5A9-374F26AD3DE0}">
      <dsp:nvSpPr>
        <dsp:cNvPr id="0" name=""/>
        <dsp:cNvSpPr/>
      </dsp:nvSpPr>
      <dsp:spPr>
        <a:xfrm>
          <a:off x="865314" y="2410088"/>
          <a:ext cx="1439391" cy="719695"/>
        </a:xfrm>
        <a:prstGeom prst="round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Value amplification</a:t>
          </a:r>
        </a:p>
      </dsp:txBody>
      <dsp:txXfrm>
        <a:off x="900447" y="2445221"/>
        <a:ext cx="1369125" cy="649429"/>
      </dsp:txXfrm>
    </dsp:sp>
    <dsp:sp modelId="{3830920E-749D-48AE-AAAC-24139164F3BB}">
      <dsp:nvSpPr>
        <dsp:cNvPr id="0" name=""/>
        <dsp:cNvSpPr/>
      </dsp:nvSpPr>
      <dsp:spPr>
        <a:xfrm>
          <a:off x="1245631" y="743810"/>
          <a:ext cx="1439391" cy="719695"/>
        </a:xfrm>
        <a:prstGeom prst="round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Reinvestment and growth</a:t>
          </a:r>
        </a:p>
      </dsp:txBody>
      <dsp:txXfrm>
        <a:off x="1280764" y="778943"/>
        <a:ext cx="1369125" cy="6494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00DC4E-6B08-46ED-8D08-6A521AB6AF46}" type="datetimeFigureOut">
              <a:rPr lang="sv-SE" smtClean="0"/>
              <a:t>2023-12-13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0CCAAE-9961-4CE3-9C52-D0A1DBFF1B9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11138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2203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_Diapositiva titolo">
    <p:bg>
      <p:bgPr>
        <a:solidFill>
          <a:srgbClr val="2028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3B6A2372-BBC3-BF19-9784-42F0F69A4E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7416" y="-945440"/>
            <a:ext cx="5199017" cy="621228"/>
          </a:xfrm>
          <a:prstGeom prst="rect">
            <a:avLst/>
          </a:prstGeom>
        </p:spPr>
      </p:pic>
      <p:pic>
        <p:nvPicPr>
          <p:cNvPr id="10" name="Immagine 9" descr="Immagine che contiene Carattere, Elementi grafici, logo, grafica&#10;&#10;Descrizione generata automaticamente">
            <a:extLst>
              <a:ext uri="{FF2B5EF4-FFF2-40B4-BE49-F238E27FC236}">
                <a16:creationId xmlns:a16="http://schemas.microsoft.com/office/drawing/2014/main" id="{26B764A1-F128-7DBF-685F-C9FEA92091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23903" y="1230379"/>
            <a:ext cx="3343800" cy="668760"/>
          </a:xfrm>
          <a:prstGeom prst="rect">
            <a:avLst/>
          </a:prstGeom>
        </p:spPr>
      </p:pic>
      <p:pic>
        <p:nvPicPr>
          <p:cNvPr id="2" name="Picture 4" descr="A yellow and black logo&#10;&#10;Description automatically generated">
            <a:extLst>
              <a:ext uri="{FF2B5EF4-FFF2-40B4-BE49-F238E27FC236}">
                <a16:creationId xmlns:a16="http://schemas.microsoft.com/office/drawing/2014/main" id="{950474B7-3586-91AE-EE01-2B06B702F6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774" y="3729117"/>
            <a:ext cx="6227032" cy="167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C2011A5-6724-0479-6853-BBBE60547F2C}"/>
              </a:ext>
            </a:extLst>
          </p:cNvPr>
          <p:cNvSpPr txBox="1"/>
          <p:nvPr userDrawn="1"/>
        </p:nvSpPr>
        <p:spPr>
          <a:xfrm>
            <a:off x="5301205" y="-634826"/>
            <a:ext cx="358777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400"/>
              <a:t>Web fonts to download and use: </a:t>
            </a:r>
            <a:r>
              <a:rPr lang="it-IT" sz="1400" b="1"/>
              <a:t>POPPINS</a:t>
            </a:r>
          </a:p>
        </p:txBody>
      </p:sp>
    </p:spTree>
    <p:extLst>
      <p:ext uri="{BB962C8B-B14F-4D97-AF65-F5344CB8AC3E}">
        <p14:creationId xmlns:p14="http://schemas.microsoft.com/office/powerpoint/2010/main" val="801650285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72583E-EC0A-DA84-20E4-5E3166E1B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20624BF-0E67-5513-F05D-CB2EF4522E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507D01A-611D-DC5D-F877-168E33B99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008C1-1E4D-364A-9836-3A53CDB44405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82402BF-9CA9-D595-6125-B6DC350D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F4CCE21-69C1-DC55-487F-906D71DE2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E48C-610A-4246-BA3D-0E3D39A723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4599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4E7C6E-2747-9914-98AB-A4F7ED96E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DC157DE-9048-8D21-3836-5974B82CB7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750CE9-1AA6-4E50-AB1C-09F7B7F33E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AFBBAA-FA2D-917B-28DE-EC754F025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008C1-1E4D-364A-9836-3A53CDB44405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CD8EDC2-5E08-77D7-32C2-A01C6A16F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304EB58-1930-215F-1B28-C45A0C5B6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E48C-610A-4246-BA3D-0E3D39A723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17778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9AAE5F-D53E-2072-6C7C-A48410A85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45A7957-9E34-CBFB-D323-2244B7818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15EA7BB-AC36-26F9-13D8-980DD562AC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4DADACE-6C96-2784-E68A-474EFD4572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476FB41-48A2-68CA-3658-31F6A6CD0E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FA8D616-024E-28E6-66B6-46A0ABBB7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008C1-1E4D-364A-9836-3A53CDB44405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F9DF10A-708F-4BFA-AB9F-9C6159E73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B903B1D-7AC7-B254-C52B-D19A812D9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E48C-610A-4246-BA3D-0E3D39A723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92800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AA6283-EDEC-1B7A-C96A-4FAB8E6EF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C9070FD-7ADC-E58E-3255-1C2C1F350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008C1-1E4D-364A-9836-3A53CDB44405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02A9CB-5269-0418-F3F9-7884D892F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C2975B4-3081-696B-0E44-8939DA292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E48C-610A-4246-BA3D-0E3D39A723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2801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33B7C4E-1494-727A-0E0D-071C1286C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008C1-1E4D-364A-9836-3A53CDB44405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BE8EEF5-A4A6-624F-C2EA-CD58E97D1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89F4FC1-CC24-F162-1D28-38AFA446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E48C-610A-4246-BA3D-0E3D39A723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78563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372EBF-80D3-4296-487E-16BDB1CF4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B7EDDE0-89A2-0D22-9883-0046E0F6C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F8BDED7-9DC4-910E-F42F-4BF20F0C35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8FBDE3E-08AC-BCC6-A190-01CD4E971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008C1-1E4D-364A-9836-3A53CDB44405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3321FC0-5B15-A0ED-9C65-AEDAFEC9C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B156DA3-1E16-01E1-192D-ADD71E536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E48C-610A-4246-BA3D-0E3D39A723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45728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2CFC67-D236-EB39-5FAE-54AE0B1E7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F6AF2BA-EB16-933E-C2FD-D9671BD7BF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5606CC2-797D-BF0F-CC4D-EAA5993E36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F1F8064-869F-D549-6F0B-FF6651C14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008C1-1E4D-364A-9836-3A53CDB44405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E2EAB6C-F231-3598-659A-ECD3885B3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F2449C0-5572-EB42-33B4-85C7814B5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E48C-610A-4246-BA3D-0E3D39A723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29156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7CFA44-DA61-DF58-214A-6960D0C68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F865B5F-572E-9707-4FED-FFC18E80E0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83080A2-0552-2FCC-5960-38B1A6FBE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008C1-1E4D-364A-9836-3A53CDB44405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F56457A-E8F5-8416-540F-53525A798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787CD2B-9E28-6E08-5508-897908A2A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E48C-610A-4246-BA3D-0E3D39A723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09911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DBABB3D-AE5B-B5B4-6CEC-1AE8076B38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589DAA6-DC46-CAAE-E17D-DECAA8034B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3F5207F-3F3B-991B-7FCC-87AB630B8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008C1-1E4D-364A-9836-3A53CDB44405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7E8EC67-EE91-CDF2-328A-E9952C53F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5B42ECF-5798-459B-79B5-9EC87E87C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E48C-610A-4246-BA3D-0E3D39A723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91416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71ADF2-E938-7AAB-1598-AD49B8C063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92D3D80-D275-C337-56C6-BF8BD99271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D20AE4F-5DC0-2DE2-BE9E-AE5B1C99A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3A253-32D9-2D4B-BEC4-237B85F767B5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C67AD11-0687-1FFC-6A64-17E091963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7FBA2D-584A-6465-D5CC-5487573F3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69C2F-C8EF-FA4D-AD56-64A5C037827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8755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1_Diapositiva titolo">
    <p:bg>
      <p:bgPr>
        <a:solidFill>
          <a:srgbClr val="2028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Elementi grafici, Carattere, grafica&#10;&#10;Descrizione generata automaticamente">
            <a:extLst>
              <a:ext uri="{FF2B5EF4-FFF2-40B4-BE49-F238E27FC236}">
                <a16:creationId xmlns:a16="http://schemas.microsoft.com/office/drawing/2014/main" id="{9EA3CD3C-6C2C-6815-DEE7-F7E86AB929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46502" y="2156802"/>
            <a:ext cx="3698996" cy="254439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2949CC0-0C6F-AC8A-8C51-C186FE5B7878}"/>
              </a:ext>
            </a:extLst>
          </p:cNvPr>
          <p:cNvSpPr txBox="1"/>
          <p:nvPr userDrawn="1"/>
        </p:nvSpPr>
        <p:spPr>
          <a:xfrm>
            <a:off x="5322391" y="6204031"/>
            <a:ext cx="1547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b="0" i="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www.agilelab.it</a:t>
            </a:r>
            <a:endParaRPr lang="it-IT" sz="1400" b="0" i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C589947-6A10-7087-9009-97403B08C5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7416" y="-945440"/>
            <a:ext cx="5199017" cy="62122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F13E8DC6-3CA3-5182-B5F5-02D9FA37BD46}"/>
              </a:ext>
            </a:extLst>
          </p:cNvPr>
          <p:cNvSpPr txBox="1"/>
          <p:nvPr userDrawn="1"/>
        </p:nvSpPr>
        <p:spPr>
          <a:xfrm>
            <a:off x="5301205" y="-634826"/>
            <a:ext cx="358777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400"/>
              <a:t>Web fonts to download and use: </a:t>
            </a:r>
            <a:r>
              <a:rPr lang="it-IT" sz="1400" b="1"/>
              <a:t>POPPINS</a:t>
            </a:r>
          </a:p>
        </p:txBody>
      </p:sp>
    </p:spTree>
    <p:extLst>
      <p:ext uri="{BB962C8B-B14F-4D97-AF65-F5344CB8AC3E}">
        <p14:creationId xmlns:p14="http://schemas.microsoft.com/office/powerpoint/2010/main" val="2020867529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7B769F-79BD-DC59-C600-377F06A4F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4E44508-BFDE-BBDE-D18F-5D4485366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CA11B5E-A125-049D-6C40-6069E03C4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3A253-32D9-2D4B-BEC4-237B85F767B5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3C09962-655F-7486-DC22-EE1FF2B40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6508CD6-0BC7-CAE1-0173-61F40CB6A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69C2F-C8EF-FA4D-AD56-64A5C037827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88487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BD0C15-2B2D-5948-EA70-B6AC78488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B34855C-B68C-23DC-2C09-C6DA9F331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756BE4C-F2B1-72CD-4313-8302F4507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3A253-32D9-2D4B-BEC4-237B85F767B5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A7631DA-2B41-681C-497C-75870EB68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F456373-ECE5-2F5A-9979-C7597F108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69C2F-C8EF-FA4D-AD56-64A5C037827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03119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9859CF-0A20-64B4-AB81-10A259DB7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C8CC951-4D4E-D7F7-CD93-934D2194C1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50DA510-6780-F283-05E5-69F44967D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49486D5-FE1E-0D47-F537-B96B7EF6B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3A253-32D9-2D4B-BEC4-237B85F767B5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C13D5B7-2870-4F45-E19A-E58E8F324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CC1B53D-BAAD-8075-0E28-273310A0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69C2F-C8EF-FA4D-AD56-64A5C037827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4308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CCC0AD-0B8B-8E1E-A2E5-C646BAB6D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CA6308C-F414-57A1-2823-09A7B7B2D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DC6AA87-F40C-AF0D-AE0F-3C04A0FB4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50081D9-992D-0196-C455-ED2D3E97EA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96288AC-74C6-A521-2C22-F6A51752C0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80E87D3-714B-EAD7-8BB2-038DE51A4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3A253-32D9-2D4B-BEC4-237B85F767B5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6DFF644-4E2E-6967-4B9B-F1D1B713F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9B21B41-B71E-52E2-4293-A5A76C43F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69C2F-C8EF-FA4D-AD56-64A5C037827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84880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8CC7B9-F8AC-8431-24D9-D7D93F77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5CDAB54-880A-BA2A-E8FC-3B914B067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3A253-32D9-2D4B-BEC4-237B85F767B5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0241086-BB9E-C720-ED67-AC0DE6C86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831FB53-8715-9182-9955-8335D8133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69C2F-C8EF-FA4D-AD56-64A5C037827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96203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A1FD778-4EB4-41A5-7742-D9237E534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3A253-32D9-2D4B-BEC4-237B85F767B5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B50E874-DD53-A0F9-3DCB-1A478045A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83030A0-2CAB-BA87-C8AF-9FE3C3924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69C2F-C8EF-FA4D-AD56-64A5C037827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78802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E5A79B-34E5-23B5-5C4A-2EB1B94BF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9236ED-F619-CC25-E4C4-DB5040E4F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FB0FD40-A31F-AB5C-3EF4-548948CE6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044D6D7-9F36-3CEC-0320-3BDFC74F2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3A253-32D9-2D4B-BEC4-237B85F767B5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E09A50F-2D7E-CA61-6E21-B0EE7637B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EBBE415-A170-861A-16E4-BD41F9751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69C2F-C8EF-FA4D-AD56-64A5C037827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35549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9C2E62-0051-F05B-7672-E1C1D5BD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FE18AEB4-8DF1-C77A-823E-9D84A513A7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AC1BF35-AA55-B502-5240-5688E4C80D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31C39B6-D8C5-FA62-544D-191D76597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3A253-32D9-2D4B-BEC4-237B85F767B5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8B9D126-FB4E-E5B6-ACCA-07615B2C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06A589A-89D1-E730-EC81-4CA832C20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69C2F-C8EF-FA4D-AD56-64A5C037827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45288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6442E5-1EC5-2DDE-6B49-7E0B600F1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AF94C24-56AA-4597-40FE-B566242A5F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6899F3-EA88-E9C6-FEF8-15CEFCE20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3A253-32D9-2D4B-BEC4-237B85F767B5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505474E-E689-6972-800D-44676B04D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2D4977A-760A-F1F6-8BD2-2BA2A826F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69C2F-C8EF-FA4D-AD56-64A5C037827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87540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BBCB932-8E26-2351-1D8C-5EB1001149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4DDD863-EBAF-F2B6-F8B9-29CF40D39F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871C240-DB3E-37FD-09E0-343EDC510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3A253-32D9-2D4B-BEC4-237B85F767B5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A69DFCC-FF1F-55DE-0497-2F61110FC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EDB73E0-BBD3-5838-0252-5069C4FC6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69C2F-C8EF-FA4D-AD56-64A5C037827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1577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6_Diapositiva titolo">
    <p:bg>
      <p:bgPr>
        <a:solidFill>
          <a:srgbClr val="2028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Carattere, Elementi grafici, logo, grafica&#10;&#10;Descrizione generata automaticamente">
            <a:extLst>
              <a:ext uri="{FF2B5EF4-FFF2-40B4-BE49-F238E27FC236}">
                <a16:creationId xmlns:a16="http://schemas.microsoft.com/office/drawing/2014/main" id="{26B764A1-F128-7DBF-685F-C9FEA92091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0589" y="384249"/>
            <a:ext cx="1754285" cy="350857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EA685C63-6F2F-E7CC-D7EA-7583CBA80E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7416" y="-945440"/>
            <a:ext cx="5199017" cy="62122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722564D-809D-9499-4B02-898BDA82EBB3}"/>
              </a:ext>
            </a:extLst>
          </p:cNvPr>
          <p:cNvSpPr txBox="1"/>
          <p:nvPr userDrawn="1"/>
        </p:nvSpPr>
        <p:spPr>
          <a:xfrm>
            <a:off x="5301205" y="-634826"/>
            <a:ext cx="358777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400"/>
              <a:t>Web fonts to download and use: </a:t>
            </a:r>
            <a:r>
              <a:rPr lang="it-IT" sz="1400" b="1"/>
              <a:t>POPPINS</a:t>
            </a:r>
          </a:p>
        </p:txBody>
      </p:sp>
    </p:spTree>
    <p:extLst>
      <p:ext uri="{BB962C8B-B14F-4D97-AF65-F5344CB8AC3E}">
        <p14:creationId xmlns:p14="http://schemas.microsoft.com/office/powerpoint/2010/main" val="2381846981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CBE105-3EF1-AAC6-1E6A-0EAD3F4D1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777C9C0-C542-DCF9-F92A-E8A81B1315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544C6BE-4B7A-6F4A-33AE-B90A0C0B5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C91-D78C-CC46-8F4F-A1E9938B57E3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C66FBAD-F7EB-E3C9-E832-6AF880388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D805F14-C956-08C2-D797-C09ADB404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2318-8A8E-3248-A56C-6F976F0635E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7538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EAE161-D922-8EA5-05C5-272D3E539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A4AFC5D-9319-C4B1-BEAA-2777426D4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8083C5F-08DC-7D6D-40B0-5ACB93353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C91-D78C-CC46-8F4F-A1E9938B57E3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A7A792-E57A-2650-5FA6-1AD75AA3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EAB24E8-D762-A228-45F3-F15A9BC21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2318-8A8E-3248-A56C-6F976F0635E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13634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2DDF5E-428E-B3EE-787D-66359AA5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9ABED4F-F410-B0EC-237E-4E7BDE7B5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6FE7401-59C9-BAE2-5E4C-6485343B5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C91-D78C-CC46-8F4F-A1E9938B57E3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1D3BCC8-05CA-2CE3-0258-8E6F156B9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183EA1-5A5B-AEBB-DDE4-B008BB416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2318-8A8E-3248-A56C-6F976F0635E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03057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74E580-EB7E-FC22-56D9-66F7B0E3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3AF8E0-AFD2-331B-12AF-B8E9D938F4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CB6E228-D08E-0ABE-CFAD-00CAA15B72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DC3BB9B-A7C6-5246-9D28-DD1C5450F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C91-D78C-CC46-8F4F-A1E9938B57E3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B161882-FEC9-FB94-81C6-A5697FC3C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BE831FB-CB2D-6E29-FE4F-8A9910F1D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2318-8A8E-3248-A56C-6F976F0635E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4022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885795-6928-BEC7-EB42-6B1D70809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6D2F42F-B4D9-F9CF-ABF7-8927E7B49F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A9008C8-05EF-EF4D-2BEC-CCD8C5B2E1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0C455F6-F5BF-BBBE-32D3-F3BD884BCA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4E0A669-363B-518E-4FC0-B577CF889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A880E06-D190-DCA8-C255-3A91AC624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C91-D78C-CC46-8F4F-A1E9938B57E3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4638C89-C6DD-F754-74DD-5AD8719A6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8218DFA-D63B-CBC5-81E1-AC67694D7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2318-8A8E-3248-A56C-6F976F0635E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92234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F4AF1C-C1E0-F51A-AB8A-7EC41C165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714EA65-DE46-6BB8-3E4A-9F84C82ED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C91-D78C-CC46-8F4F-A1E9938B57E3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93863CA-E4FF-5320-47B0-0FD1BDD20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AFF7E2A-3DB6-63C9-040B-B22583D63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2318-8A8E-3248-A56C-6F976F0635E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62997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9C57CAD-7E16-585E-E96A-F4BB78603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C91-D78C-CC46-8F4F-A1E9938B57E3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77D1872-F7C0-6505-08DC-348BFE0A9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D3B2D99-2E3A-3DAD-801A-0F2C44514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2318-8A8E-3248-A56C-6F976F0635E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02968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3FFCF8-C18A-966D-0F1E-3EDEDC940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78F1506-B11A-B21E-35BC-60C6DE132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BF35C21-8175-82F6-5DFA-F498390C2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77794F5-E231-39E0-14F8-962DFF80B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C91-D78C-CC46-8F4F-A1E9938B57E3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A93C17-0D54-050B-541C-D8E1E6E76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C37783C-13F8-8F14-E484-FC0D75A7A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2318-8A8E-3248-A56C-6F976F0635E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399569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82E941-78C9-B2E0-6A3F-2CC33BFF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8C0CAA7-5706-437D-6144-A13275639E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3F97184-BEB7-EE80-7CB7-702BEB555C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A4938E1-CC0C-4D71-D4AC-1FC296CA1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C91-D78C-CC46-8F4F-A1E9938B57E3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F96A057-6A1B-1323-4520-5748CDE54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64FECCC-9324-C5B5-250C-8CAF8FBB9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2318-8A8E-3248-A56C-6F976F0635E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66035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077C6D-D22B-1FF4-B369-6E7A9EAE4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60DE758-02EC-1FEA-3BA1-EDDE249648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9BCB9E7-0B8F-AF54-634F-22066AF84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C91-D78C-CC46-8F4F-A1E9938B57E3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82175DF-3E54-76E9-B023-498B01AA1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EB43384-B5EF-8EC7-7B57-22C256B2B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2318-8A8E-3248-A56C-6F976F0635E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1543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9_Diapositiva tito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D3E29A08-E83D-8CE1-1FEE-C5E9E867C3FE}"/>
              </a:ext>
            </a:extLst>
          </p:cNvPr>
          <p:cNvSpPr/>
          <p:nvPr userDrawn="1"/>
        </p:nvSpPr>
        <p:spPr>
          <a:xfrm>
            <a:off x="396552" y="289583"/>
            <a:ext cx="11398896" cy="6278834"/>
          </a:xfrm>
          <a:prstGeom prst="roundRect">
            <a:avLst>
              <a:gd name="adj" fmla="val 4737"/>
            </a:avLst>
          </a:prstGeom>
          <a:noFill/>
          <a:ln>
            <a:solidFill>
              <a:srgbClr val="BCBC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E9BCA7B-C996-7ECD-123B-C15003EE79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074"/>
          <a:stretch/>
        </p:blipFill>
        <p:spPr>
          <a:xfrm>
            <a:off x="195745" y="4245922"/>
            <a:ext cx="406625" cy="110501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C0D5FCA-A6D1-5C5F-C82B-4A604C4D11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2435" y="171948"/>
            <a:ext cx="982206" cy="55141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37EA0622-9CDB-65F7-DEE2-B2B78BADCCB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416" y="-945440"/>
            <a:ext cx="5199017" cy="62122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4BF3409-B6F6-F695-7DA4-0620669399CE}"/>
              </a:ext>
            </a:extLst>
          </p:cNvPr>
          <p:cNvSpPr txBox="1"/>
          <p:nvPr userDrawn="1"/>
        </p:nvSpPr>
        <p:spPr>
          <a:xfrm>
            <a:off x="5301205" y="-634826"/>
            <a:ext cx="358777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400"/>
              <a:t>Web fonts to download and use: </a:t>
            </a:r>
            <a:r>
              <a:rPr lang="it-IT" sz="1400" b="1"/>
              <a:t>POPPINS</a:t>
            </a:r>
          </a:p>
        </p:txBody>
      </p:sp>
    </p:spTree>
    <p:extLst>
      <p:ext uri="{BB962C8B-B14F-4D97-AF65-F5344CB8AC3E}">
        <p14:creationId xmlns:p14="http://schemas.microsoft.com/office/powerpoint/2010/main" val="2462881537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3A68F56-4A56-5D3F-5CF8-98DC1A6021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29AC36D-FF85-2A66-EE0A-C56BC0C17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894DC5F-9FA4-0268-2A4F-A8FE8B3DD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5C91-D78C-CC46-8F4F-A1E9938B57E3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6EE424B-C17E-231A-F22A-343FAB766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69E7E70-0259-FE35-9B55-EA070026E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52318-8A8E-3248-A56C-6F976F0635E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7958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2_Diapositiva tito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D3E29A08-E83D-8CE1-1FEE-C5E9E867C3FE}"/>
              </a:ext>
            </a:extLst>
          </p:cNvPr>
          <p:cNvSpPr/>
          <p:nvPr userDrawn="1"/>
        </p:nvSpPr>
        <p:spPr>
          <a:xfrm>
            <a:off x="396552" y="289583"/>
            <a:ext cx="11398896" cy="6278834"/>
          </a:xfrm>
          <a:prstGeom prst="roundRect">
            <a:avLst>
              <a:gd name="adj" fmla="val 4737"/>
            </a:avLst>
          </a:prstGeom>
          <a:noFill/>
          <a:ln>
            <a:solidFill>
              <a:srgbClr val="BCBC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E9BCA7B-C996-7ECD-123B-C15003EE79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074"/>
          <a:stretch/>
        </p:blipFill>
        <p:spPr>
          <a:xfrm>
            <a:off x="195745" y="4245922"/>
            <a:ext cx="406625" cy="110501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C0D5FCA-A6D1-5C5F-C82B-4A604C4D11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2435" y="171948"/>
            <a:ext cx="982206" cy="551414"/>
          </a:xfrm>
          <a:prstGeom prst="rect">
            <a:avLst/>
          </a:prstGeom>
        </p:spPr>
      </p:pic>
      <p:grpSp>
        <p:nvGrpSpPr>
          <p:cNvPr id="6" name="Gruppo 5">
            <a:extLst>
              <a:ext uri="{FF2B5EF4-FFF2-40B4-BE49-F238E27FC236}">
                <a16:creationId xmlns:a16="http://schemas.microsoft.com/office/drawing/2014/main" id="{E1E2912E-150A-F766-FCA0-7E6B9AD6A5C0}"/>
              </a:ext>
            </a:extLst>
          </p:cNvPr>
          <p:cNvGrpSpPr/>
          <p:nvPr userDrawn="1"/>
        </p:nvGrpSpPr>
        <p:grpSpPr>
          <a:xfrm>
            <a:off x="9282187" y="6235610"/>
            <a:ext cx="2162702" cy="527063"/>
            <a:chOff x="6610909" y="3987064"/>
            <a:chExt cx="2162702" cy="527063"/>
          </a:xfrm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8E3D0242-FAEB-C962-1CC5-0EB830DC1799}"/>
                </a:ext>
              </a:extLst>
            </p:cNvPr>
            <p:cNvSpPr/>
            <p:nvPr userDrawn="1"/>
          </p:nvSpPr>
          <p:spPr>
            <a:xfrm>
              <a:off x="6610909" y="3987064"/>
              <a:ext cx="2162702" cy="5270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" name="Immagine 2" descr="Immagine che contiene Carattere, Elementi grafici, logo, grafica&#10;&#10;Descrizione generata automaticamente">
              <a:extLst>
                <a:ext uri="{FF2B5EF4-FFF2-40B4-BE49-F238E27FC236}">
                  <a16:creationId xmlns:a16="http://schemas.microsoft.com/office/drawing/2014/main" id="{567BBA76-B40C-EB67-987E-5A9F5AABEA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816726" y="4070493"/>
              <a:ext cx="1754284" cy="350857"/>
            </a:xfrm>
            <a:prstGeom prst="rect">
              <a:avLst/>
            </a:prstGeom>
          </p:spPr>
        </p:pic>
      </p:grpSp>
      <p:pic>
        <p:nvPicPr>
          <p:cNvPr id="7" name="Immagine 6">
            <a:extLst>
              <a:ext uri="{FF2B5EF4-FFF2-40B4-BE49-F238E27FC236}">
                <a16:creationId xmlns:a16="http://schemas.microsoft.com/office/drawing/2014/main" id="{EDD9147A-4865-68BA-0BBD-8583612A5D1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7416" y="-945440"/>
            <a:ext cx="5199017" cy="62122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89FC414-3B7A-D719-0ECB-0EDAB71DA392}"/>
              </a:ext>
            </a:extLst>
          </p:cNvPr>
          <p:cNvSpPr txBox="1"/>
          <p:nvPr userDrawn="1"/>
        </p:nvSpPr>
        <p:spPr>
          <a:xfrm>
            <a:off x="5301205" y="-634826"/>
            <a:ext cx="358777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400"/>
              <a:t>Web fonts to download and use: </a:t>
            </a:r>
            <a:r>
              <a:rPr lang="it-IT" sz="1400" b="1"/>
              <a:t>POPPINS</a:t>
            </a:r>
          </a:p>
        </p:txBody>
      </p:sp>
    </p:spTree>
    <p:extLst>
      <p:ext uri="{BB962C8B-B14F-4D97-AF65-F5344CB8AC3E}">
        <p14:creationId xmlns:p14="http://schemas.microsoft.com/office/powerpoint/2010/main" val="188467366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_Diapositiva titolo">
    <p:bg>
      <p:bgPr>
        <a:solidFill>
          <a:srgbClr val="2028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698F107-A2A4-45B4-8DB7-AD6DED8B5E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7416" y="-945440"/>
            <a:ext cx="5199017" cy="62122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724965D-9A9B-B022-52FA-5196CE7D4AAA}"/>
              </a:ext>
            </a:extLst>
          </p:cNvPr>
          <p:cNvSpPr txBox="1"/>
          <p:nvPr userDrawn="1"/>
        </p:nvSpPr>
        <p:spPr>
          <a:xfrm>
            <a:off x="5301205" y="-634826"/>
            <a:ext cx="358777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400"/>
              <a:t>Web fonts to download and use: </a:t>
            </a:r>
            <a:r>
              <a:rPr lang="it-IT" sz="1400" b="1"/>
              <a:t>POPPINS</a:t>
            </a:r>
          </a:p>
        </p:txBody>
      </p:sp>
    </p:spTree>
    <p:extLst>
      <p:ext uri="{BB962C8B-B14F-4D97-AF65-F5344CB8AC3E}">
        <p14:creationId xmlns:p14="http://schemas.microsoft.com/office/powerpoint/2010/main" val="3486273465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7_Diapositiva titolo">
    <p:bg>
      <p:bgPr>
        <a:solidFill>
          <a:srgbClr val="EC9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5271750D-88E4-8F5A-769B-A57C5DE1B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7416" y="-945440"/>
            <a:ext cx="5199017" cy="62122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3E28FAB-CA0E-1B97-A06D-768D045BBCA2}"/>
              </a:ext>
            </a:extLst>
          </p:cNvPr>
          <p:cNvSpPr txBox="1"/>
          <p:nvPr userDrawn="1"/>
        </p:nvSpPr>
        <p:spPr>
          <a:xfrm>
            <a:off x="5301205" y="-634826"/>
            <a:ext cx="358777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400"/>
              <a:t>Web fonts to download and use: </a:t>
            </a:r>
            <a:r>
              <a:rPr lang="it-IT" sz="1400" b="1"/>
              <a:t>POPPINS</a:t>
            </a:r>
          </a:p>
        </p:txBody>
      </p:sp>
    </p:spTree>
    <p:extLst>
      <p:ext uri="{BB962C8B-B14F-4D97-AF65-F5344CB8AC3E}">
        <p14:creationId xmlns:p14="http://schemas.microsoft.com/office/powerpoint/2010/main" val="1776443639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04625E-B8CC-C177-F8E5-19422D43DB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7F621E2-35D1-8DD8-B138-8C3E92CB4B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AED101-EBE6-B1D7-48A9-9299FF2ED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008C1-1E4D-364A-9836-3A53CDB44405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A886418-1E6F-F0B0-B867-D5B66F58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B6363E1-9E9E-F0E7-3F49-04E176C4B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E48C-610A-4246-BA3D-0E3D39A723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1677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E5B796-54F8-1C93-3718-C32BD09B4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46A177D-EFF9-A511-1239-9DABA8575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550CFD8-CD2A-48ED-CA38-1F7A69CAF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008C1-1E4D-364A-9836-3A53CDB44405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3683066-3940-C6DB-E86E-40C27C812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7C36DD0-8AE6-1F4E-03A0-2089DEA3F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E48C-610A-4246-BA3D-0E3D39A723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684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tags" Target="../tags/tag3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image" Target="../media/image9.emf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oleObject" Target="../embeddings/oleObject2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522C0850-3EC2-54CF-DBC4-5A7B681550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33825373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think-cell" r:id="rId21" imgW="7772400" imgH="10058400" progId="TCLayout.ActiveDocument.1">
                  <p:embed/>
                </p:oleObj>
              </mc:Choice>
              <mc:Fallback>
                <p:oleObj name="Diapositiva think-cell" r:id="rId21" imgW="7772400" imgH="1005840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22C0850-3EC2-54CF-DBC4-5A7B681550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74B5693-1393-1A99-A3C3-F166F23BA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98CE2F4-5CCF-7D86-6933-1052BF9AC9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BC5F9F2-F4AB-420F-27C0-E21F588397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2008C1-1E4D-364A-9836-3A53CDB44405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0EB1250-5A02-6E97-1664-1C75C5C750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36FE322-F182-74B4-01B3-1F62441C7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5E48C-610A-4246-BA3D-0E3D39A723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1220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808" r:id="rId2"/>
    <p:sldLayoutId id="2147483779" r:id="rId3"/>
    <p:sldLayoutId id="2147483782" r:id="rId4"/>
    <p:sldLayoutId id="2147483809" r:id="rId5"/>
    <p:sldLayoutId id="2147483778" r:id="rId6"/>
    <p:sldLayoutId id="2147483780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  <p:sldLayoutId id="2147483774" r:id="rId17"/>
    <p:sldLayoutId id="2147483775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D1B5EAC-1AFF-0FF7-0EA1-60077D9B8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D0D48B1-9B5E-A4AA-A295-3AB512E02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8870D27-6437-77BB-6881-1B0AAEE382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3A253-32D9-2D4B-BEC4-237B85F767B5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4B343B3-14DF-345A-2181-4C60E7DD89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906DEF3-1FBD-8C1E-604B-3B3DE1FC1D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69C2F-C8EF-FA4D-AD56-64A5C037827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3219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04F64FF8-44B0-EC77-AAB3-3DB462075CD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93940549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think-cell" r:id="rId14" imgW="7772400" imgH="10058400" progId="TCLayout.ActiveDocument.1">
                  <p:embed/>
                </p:oleObj>
              </mc:Choice>
              <mc:Fallback>
                <p:oleObj name="Diapositiva think-cell" r:id="rId14" imgW="7772400" imgH="1005840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4F64FF8-44B0-EC77-AAB3-3DB462075C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6B3B0A9-C9B6-36A3-2819-929F1CD9A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3040B19-CCBA-B4B4-2E37-D39F7E689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E297E87-D53C-FB3D-CFE1-40DEE7F448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45C91-D78C-CC46-8F4F-A1E9938B57E3}" type="datetimeFigureOut">
              <a:rPr lang="it-IT" smtClean="0"/>
              <a:t>13/12/2023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7F44B00-48EA-0172-080F-EFBA41051D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72897CF-065A-E48F-5FBB-638A4128B2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52318-8A8E-3248-A56C-6F976F0635E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7396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spark.apache.org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duckdb.org/" TargetMode="External"/><Relationship Id="rId3" Type="http://schemas.openxmlformats.org/officeDocument/2006/relationships/hyperlink" Target="https://www.ray.io/" TargetMode="External"/><Relationship Id="rId7" Type="http://schemas.openxmlformats.org/officeDocument/2006/relationships/hyperlink" Target="https://www.pola.rs/" TargetMode="External"/><Relationship Id="rId2" Type="http://schemas.openxmlformats.org/officeDocument/2006/relationships/hyperlink" Target="https://www.dask.or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arrow.apache.org/ballista/" TargetMode="External"/><Relationship Id="rId5" Type="http://schemas.openxmlformats.org/officeDocument/2006/relationships/hyperlink" Target="https://arrow.apache.org/datafusion/" TargetMode="External"/><Relationship Id="rId4" Type="http://schemas.openxmlformats.org/officeDocument/2006/relationships/hyperlink" Target="https://arrow.apache.org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3.png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21.jpeg"/><Relationship Id="rId9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bricks.com/" TargetMode="External"/><Relationship Id="rId2" Type="http://schemas.openxmlformats.org/officeDocument/2006/relationships/hyperlink" Target="https://www.snowflake.com/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jpe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svg"/><Relationship Id="rId9" Type="http://schemas.openxmlformats.org/officeDocument/2006/relationships/image" Target="../media/image76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239501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A589EE4-E6B8-8ACB-C111-81175303691E}"/>
              </a:ext>
            </a:extLst>
          </p:cNvPr>
          <p:cNvSpPr txBox="1"/>
          <p:nvPr/>
        </p:nvSpPr>
        <p:spPr>
          <a:xfrm>
            <a:off x="604846" y="538130"/>
            <a:ext cx="98599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 sz="3600">
                <a:solidFill>
                  <a:srgbClr val="02A0B9"/>
                </a:solidFill>
                <a:latin typeface="Raleway" pitchFamily="34" charset="0"/>
                <a:cs typeface="Arial" pitchFamily="34" charset="0"/>
              </a:defRPr>
            </a:lvl1pPr>
          </a:lstStyle>
          <a:p>
            <a:r>
              <a:rPr lang="it-IT" sz="3000" b="1">
                <a:solidFill>
                  <a:srgbClr val="1F284B">
                    <a:alpha val="90000"/>
                  </a:srgbClr>
                </a:solidFill>
                <a:latin typeface="Poppins ExtraBold" pitchFamily="2" charset="77"/>
                <a:ea typeface="Roboto Bold"/>
                <a:cs typeface="Poppins ExtraBold" pitchFamily="2" charset="77"/>
              </a:rPr>
              <a:t>Data </a:t>
            </a:r>
            <a:r>
              <a:rPr lang="it-IT" sz="3000" b="1" err="1">
                <a:solidFill>
                  <a:srgbClr val="1F284B">
                    <a:alpha val="90000"/>
                  </a:srgbClr>
                </a:solidFill>
                <a:latin typeface="Poppins ExtraBold" pitchFamily="2" charset="77"/>
                <a:ea typeface="Roboto Bold"/>
                <a:cs typeface="Poppins ExtraBold" pitchFamily="2" charset="77"/>
              </a:rPr>
              <a:t>Ingestion</a:t>
            </a:r>
            <a:endParaRPr lang="it-IT" sz="3000" b="1">
              <a:solidFill>
                <a:srgbClr val="1F284B">
                  <a:alpha val="90000"/>
                </a:srgbClr>
              </a:solidFill>
              <a:latin typeface="Poppins ExtraBold" pitchFamily="2" charset="77"/>
              <a:ea typeface="Roboto Bold"/>
              <a:cs typeface="Poppins ExtraBold" pitchFamily="2" charset="77"/>
            </a:endParaRPr>
          </a:p>
        </p:txBody>
      </p:sp>
      <p:cxnSp>
        <p:nvCxnSpPr>
          <p:cNvPr id="3" name="Connettore 1 2">
            <a:extLst>
              <a:ext uri="{FF2B5EF4-FFF2-40B4-BE49-F238E27FC236}">
                <a16:creationId xmlns:a16="http://schemas.microsoft.com/office/drawing/2014/main" id="{72C86BC1-717D-335A-3DC2-50473FC1C8A3}"/>
              </a:ext>
            </a:extLst>
          </p:cNvPr>
          <p:cNvCxnSpPr/>
          <p:nvPr/>
        </p:nvCxnSpPr>
        <p:spPr>
          <a:xfrm>
            <a:off x="707036" y="1079821"/>
            <a:ext cx="295875" cy="0"/>
          </a:xfrm>
          <a:prstGeom prst="line">
            <a:avLst/>
          </a:prstGeom>
          <a:ln w="50800">
            <a:solidFill>
              <a:srgbClr val="00AB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73771EA-3BC3-F8E1-2920-BD520CE2ADA4}"/>
              </a:ext>
            </a:extLst>
          </p:cNvPr>
          <p:cNvSpPr txBox="1"/>
          <p:nvPr/>
        </p:nvSpPr>
        <p:spPr>
          <a:xfrm>
            <a:off x="854973" y="1467437"/>
            <a:ext cx="6106510" cy="41616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lvl="8" indent="-28575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556">
                <a:solidFill>
                  <a:schemeClr val="tx1"/>
                </a:solidFill>
                <a:latin typeface="Roboto Light"/>
                <a:ea typeface="Roboto Light"/>
                <a:sym typeface="Roboto Light"/>
              </a:rPr>
              <a:t>Data ingestion can be very difficult to parallelize, mainly because of the dependency on the specific data source</a:t>
            </a:r>
          </a:p>
          <a:p>
            <a:pPr marL="536575" lvl="8" indent="-28575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550" b="1">
                <a:solidFill>
                  <a:schemeClr val="accent6">
                    <a:lumMod val="50000"/>
                  </a:schemeClr>
                </a:solidFill>
                <a:latin typeface="Roboto Light"/>
                <a:ea typeface="Roboto Light"/>
                <a:sym typeface="Roboto Light"/>
              </a:rPr>
              <a:t>Data streams</a:t>
            </a:r>
            <a:endParaRPr lang="en-US" sz="1550" b="1">
              <a:solidFill>
                <a:schemeClr val="accent6">
                  <a:lumMod val="50000"/>
                </a:schemeClr>
              </a:solidFill>
              <a:latin typeface="Roboto Light"/>
              <a:ea typeface="Roboto Light"/>
            </a:endParaRPr>
          </a:p>
          <a:p>
            <a:pPr marL="536575" lvl="8" indent="-28575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550" b="1">
                <a:solidFill>
                  <a:schemeClr val="accent6">
                    <a:lumMod val="50000"/>
                  </a:schemeClr>
                </a:solidFill>
                <a:latin typeface="Roboto Light"/>
                <a:ea typeface="Roboto Light"/>
                <a:sym typeface="Roboto Light"/>
              </a:rPr>
              <a:t>Operational databases</a:t>
            </a:r>
            <a:endParaRPr lang="en-US" sz="1550" b="1">
              <a:solidFill>
                <a:schemeClr val="accent6">
                  <a:lumMod val="50000"/>
                </a:schemeClr>
              </a:solidFill>
              <a:latin typeface="Roboto Light"/>
              <a:ea typeface="Roboto Light"/>
            </a:endParaRPr>
          </a:p>
          <a:p>
            <a:pPr marL="536575" lvl="8" indent="-28575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550" b="1">
                <a:solidFill>
                  <a:schemeClr val="accent6">
                    <a:lumMod val="50000"/>
                  </a:schemeClr>
                </a:solidFill>
                <a:latin typeface="Roboto Light"/>
                <a:ea typeface="Roboto Light"/>
                <a:sym typeface="Roboto Light"/>
              </a:rPr>
              <a:t>Plain files </a:t>
            </a:r>
            <a:endParaRPr lang="en-US" sz="1550" b="1">
              <a:solidFill>
                <a:schemeClr val="accent6">
                  <a:lumMod val="50000"/>
                </a:schemeClr>
              </a:solidFill>
              <a:latin typeface="Roboto Light"/>
              <a:ea typeface="Roboto Light"/>
            </a:endParaRPr>
          </a:p>
          <a:p>
            <a:pPr marL="536575" lvl="8" indent="-28575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550" b="1">
                <a:solidFill>
                  <a:schemeClr val="accent6">
                    <a:lumMod val="50000"/>
                  </a:schemeClr>
                </a:solidFill>
                <a:latin typeface="Roboto Light"/>
                <a:ea typeface="Roboto Light"/>
              </a:rPr>
              <a:t>Change Data Capture</a:t>
            </a:r>
          </a:p>
          <a:p>
            <a:pPr marL="536575" lvl="8" indent="-28575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en-US" sz="1556">
              <a:latin typeface="Roboto Light"/>
              <a:ea typeface="Roboto Light"/>
              <a:sym typeface="Roboto Light"/>
            </a:endParaRPr>
          </a:p>
          <a:p>
            <a:pPr marL="285750" lvl="8" indent="-28575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556">
                <a:solidFill>
                  <a:schemeClr val="tx1"/>
                </a:solidFill>
                <a:latin typeface="Roboto Light"/>
                <a:ea typeface="Roboto Light"/>
                <a:sym typeface="Roboto Light"/>
              </a:rPr>
              <a:t>Many available tools:</a:t>
            </a:r>
          </a:p>
          <a:p>
            <a:pPr marL="536575" lvl="8" indent="-28575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556">
                <a:solidFill>
                  <a:schemeClr val="tx1"/>
                </a:solidFill>
                <a:latin typeface="Roboto Light"/>
                <a:ea typeface="Roboto Light"/>
                <a:sym typeface="Roboto Light"/>
              </a:rPr>
              <a:t>Open Source: </a:t>
            </a:r>
            <a:r>
              <a:rPr lang="en-US" sz="1556" err="1">
                <a:solidFill>
                  <a:schemeClr val="tx1"/>
                </a:solidFill>
                <a:latin typeface="Roboto Light"/>
                <a:ea typeface="Roboto Light"/>
                <a:sym typeface="Roboto Light"/>
              </a:rPr>
              <a:t>NiFi</a:t>
            </a:r>
            <a:r>
              <a:rPr lang="en-US" sz="1556">
                <a:solidFill>
                  <a:schemeClr val="tx1"/>
                </a:solidFill>
                <a:latin typeface="Roboto Light"/>
                <a:ea typeface="Roboto Light"/>
                <a:sym typeface="Roboto Light"/>
              </a:rPr>
              <a:t>, Camel</a:t>
            </a:r>
          </a:p>
          <a:p>
            <a:pPr marL="536575" lvl="8" indent="-28575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556">
                <a:solidFill>
                  <a:schemeClr val="tx1"/>
                </a:solidFill>
                <a:latin typeface="Roboto Light"/>
                <a:ea typeface="Roboto Light"/>
                <a:sym typeface="Roboto Light"/>
              </a:rPr>
              <a:t>Cloud and Closed Source: AWS Glue, Azure Data Factory, </a:t>
            </a:r>
            <a:r>
              <a:rPr lang="en-US" sz="1556" err="1">
                <a:solidFill>
                  <a:schemeClr val="tx1"/>
                </a:solidFill>
                <a:latin typeface="Roboto Light"/>
                <a:ea typeface="Roboto Light"/>
                <a:sym typeface="Roboto Light"/>
              </a:rPr>
              <a:t>Fivetran</a:t>
            </a:r>
            <a:r>
              <a:rPr lang="en-US" sz="1556">
                <a:solidFill>
                  <a:schemeClr val="tx1"/>
                </a:solidFill>
                <a:latin typeface="Roboto Light"/>
                <a:ea typeface="Roboto Light"/>
                <a:sym typeface="Roboto Light"/>
              </a:rPr>
              <a:t>, Talend, Pentaho, Informatica</a:t>
            </a:r>
          </a:p>
          <a:p>
            <a:pPr marL="536575" lvl="7" indent="-28575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en-US" sz="1556">
              <a:solidFill>
                <a:schemeClr val="tx1"/>
              </a:solidFill>
              <a:latin typeface="Roboto Light"/>
              <a:ea typeface="Roboto Light"/>
              <a:sym typeface="Roboto Light"/>
            </a:endParaRPr>
          </a:p>
          <a:p>
            <a:pPr marL="285750" lvl="8" indent="-28575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556">
                <a:solidFill>
                  <a:schemeClr val="tx1"/>
                </a:solidFill>
                <a:latin typeface="Roboto Light"/>
                <a:ea typeface="Roboto Light"/>
                <a:sym typeface="Roboto Light"/>
              </a:rPr>
              <a:t>The transport technologies are more attractive from the parallelization standpoint</a:t>
            </a:r>
          </a:p>
          <a:p>
            <a:pPr marL="285750" lvl="8" indent="-28575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550">
                <a:solidFill>
                  <a:schemeClr val="accent6">
                    <a:lumMod val="50000"/>
                  </a:schemeClr>
                </a:solidFill>
                <a:latin typeface="Roboto Light"/>
                <a:ea typeface="Roboto Light"/>
                <a:sym typeface="Roboto Light"/>
              </a:rPr>
              <a:t>A new technological trend: </a:t>
            </a:r>
            <a:r>
              <a:rPr lang="en-US" sz="1550" b="1">
                <a:solidFill>
                  <a:schemeClr val="accent6">
                    <a:lumMod val="50000"/>
                  </a:schemeClr>
                </a:solidFill>
                <a:latin typeface="Roboto Light"/>
                <a:ea typeface="Roboto Light"/>
                <a:sym typeface="Roboto Light"/>
              </a:rPr>
              <a:t>parallel message brokers</a:t>
            </a:r>
            <a:endParaRPr lang="en-US" sz="1550" b="1">
              <a:solidFill>
                <a:schemeClr val="accent6">
                  <a:lumMod val="50000"/>
                </a:schemeClr>
              </a:solidFill>
              <a:latin typeface="Roboto Light"/>
              <a:ea typeface="Roboto Light"/>
            </a:endParaRPr>
          </a:p>
          <a:p>
            <a:pPr marL="536575" lvl="8" indent="-28575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556">
                <a:solidFill>
                  <a:schemeClr val="tx1"/>
                </a:solidFill>
                <a:latin typeface="Roboto Light"/>
                <a:ea typeface="Roboto Light"/>
                <a:sym typeface="Roboto Light"/>
              </a:rPr>
              <a:t>Open source: Apache Kafka and Apache Pulsar</a:t>
            </a:r>
          </a:p>
          <a:p>
            <a:pPr marL="536575" lvl="8" indent="-28575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556">
                <a:solidFill>
                  <a:schemeClr val="tx1"/>
                </a:solidFill>
                <a:latin typeface="Roboto Light"/>
                <a:ea typeface="Roboto Light"/>
                <a:sym typeface="Roboto Light"/>
              </a:rPr>
              <a:t>Cloud: AWS Kinesis, Azure Event Hubs</a:t>
            </a:r>
          </a:p>
        </p:txBody>
      </p:sp>
    </p:spTree>
    <p:extLst>
      <p:ext uri="{BB962C8B-B14F-4D97-AF65-F5344CB8AC3E}">
        <p14:creationId xmlns:p14="http://schemas.microsoft.com/office/powerpoint/2010/main" val="277328219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A589EE4-E6B8-8ACB-C111-81175303691E}"/>
              </a:ext>
            </a:extLst>
          </p:cNvPr>
          <p:cNvSpPr txBox="1"/>
          <p:nvPr/>
        </p:nvSpPr>
        <p:spPr>
          <a:xfrm>
            <a:off x="604846" y="538130"/>
            <a:ext cx="98599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 sz="3600">
                <a:solidFill>
                  <a:srgbClr val="02A0B9"/>
                </a:solidFill>
                <a:latin typeface="Raleway" pitchFamily="34" charset="0"/>
                <a:cs typeface="Arial" pitchFamily="34" charset="0"/>
              </a:defRPr>
            </a:lvl1pPr>
          </a:lstStyle>
          <a:p>
            <a:r>
              <a:rPr lang="it-IT" sz="3000" b="1">
                <a:solidFill>
                  <a:srgbClr val="1F284B">
                    <a:alpha val="90000"/>
                  </a:srgbClr>
                </a:solidFill>
                <a:latin typeface="Poppins ExtraBold" pitchFamily="2" charset="77"/>
                <a:ea typeface="Roboto Bold"/>
                <a:cs typeface="Poppins ExtraBold" pitchFamily="2" charset="77"/>
              </a:rPr>
              <a:t>Storage Data - Cloud</a:t>
            </a:r>
          </a:p>
        </p:txBody>
      </p:sp>
      <p:cxnSp>
        <p:nvCxnSpPr>
          <p:cNvPr id="3" name="Connettore 1 2">
            <a:extLst>
              <a:ext uri="{FF2B5EF4-FFF2-40B4-BE49-F238E27FC236}">
                <a16:creationId xmlns:a16="http://schemas.microsoft.com/office/drawing/2014/main" id="{72C86BC1-717D-335A-3DC2-50473FC1C8A3}"/>
              </a:ext>
            </a:extLst>
          </p:cNvPr>
          <p:cNvCxnSpPr/>
          <p:nvPr/>
        </p:nvCxnSpPr>
        <p:spPr>
          <a:xfrm>
            <a:off x="707036" y="1079821"/>
            <a:ext cx="295875" cy="0"/>
          </a:xfrm>
          <a:prstGeom prst="line">
            <a:avLst/>
          </a:prstGeom>
          <a:ln w="50800">
            <a:solidFill>
              <a:srgbClr val="00AB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4">
            <a:extLst>
              <a:ext uri="{FF2B5EF4-FFF2-40B4-BE49-F238E27FC236}">
                <a16:creationId xmlns:a16="http://schemas.microsoft.com/office/drawing/2014/main" id="{145C4004-B022-1B9C-03F4-9074DBEE1D47}"/>
              </a:ext>
            </a:extLst>
          </p:cNvPr>
          <p:cNvSpPr txBox="1"/>
          <p:nvPr/>
        </p:nvSpPr>
        <p:spPr>
          <a:xfrm>
            <a:off x="1694391" y="1469017"/>
            <a:ext cx="6889889" cy="5779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lvl="8">
              <a:buClr>
                <a:schemeClr val="accent1"/>
              </a:buClr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600" b="1">
                <a:solidFill>
                  <a:schemeClr val="tx1"/>
                </a:solidFill>
                <a:latin typeface="Roboto Light"/>
                <a:ea typeface="Roboto Light"/>
                <a:sym typeface="Roboto Light"/>
              </a:rPr>
              <a:t>Object-Storage Model: cloud</a:t>
            </a:r>
            <a:endParaRPr lang="en-US" sz="1556" b="1">
              <a:solidFill>
                <a:schemeClr val="tx1"/>
              </a:solidFill>
              <a:latin typeface="Roboto Light"/>
              <a:ea typeface="Roboto Light"/>
              <a:sym typeface="Roboto Light"/>
            </a:endParaRPr>
          </a:p>
          <a:p>
            <a:pPr lvl="8" algn="ctr">
              <a:buClr>
                <a:schemeClr val="accent1"/>
              </a:buClr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en-US" sz="1556">
              <a:solidFill>
                <a:schemeClr val="tx1"/>
              </a:solidFill>
              <a:latin typeface="Roboto Light"/>
              <a:ea typeface="Roboto Light"/>
              <a:sym typeface="Roboto 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F1F52FF-4C54-DDCD-2382-6BDB9C9BF0C3}"/>
              </a:ext>
            </a:extLst>
          </p:cNvPr>
          <p:cNvSpPr txBox="1"/>
          <p:nvPr/>
        </p:nvSpPr>
        <p:spPr>
          <a:xfrm>
            <a:off x="4219845" y="1896229"/>
            <a:ext cx="6277764" cy="10500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285750" lvl="8" indent="-28575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556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The three major cloud providers have an object storage offering:</a:t>
            </a:r>
          </a:p>
          <a:p>
            <a:pPr marL="536575" lvl="8" indent="-28575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556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Amazon Web Services: S3</a:t>
            </a:r>
          </a:p>
          <a:p>
            <a:pPr marL="536575" lvl="8" indent="-28575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556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Azure: Azure Data Lake Storage (Gen1, Gen2)</a:t>
            </a:r>
          </a:p>
          <a:p>
            <a:pPr marL="536575" lvl="8" indent="-28575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556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Google Cloud: Cloud Storage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6401BD7A-A29C-8C5F-1404-E727B1413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992" y="3069220"/>
            <a:ext cx="3476314" cy="138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E2234E87-E096-D77B-B4B5-C3F8C533A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845" y="4455008"/>
            <a:ext cx="1618948" cy="161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BE6128E3-0103-36B6-D49C-28DCDA29DFD1}"/>
              </a:ext>
            </a:extLst>
          </p:cNvPr>
          <p:cNvSpPr txBox="1"/>
          <p:nvPr/>
        </p:nvSpPr>
        <p:spPr>
          <a:xfrm>
            <a:off x="5990640" y="5079818"/>
            <a:ext cx="237500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Google Cloud Storage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D36E6810-7D9D-07C2-3798-68738C30F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0143" y="1209167"/>
            <a:ext cx="4163809" cy="143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61354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A589EE4-E6B8-8ACB-C111-81175303691E}"/>
              </a:ext>
            </a:extLst>
          </p:cNvPr>
          <p:cNvSpPr txBox="1"/>
          <p:nvPr/>
        </p:nvSpPr>
        <p:spPr>
          <a:xfrm>
            <a:off x="604846" y="538130"/>
            <a:ext cx="11092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 sz="3600">
                <a:solidFill>
                  <a:srgbClr val="02A0B9"/>
                </a:solidFill>
                <a:latin typeface="Raleway" pitchFamily="34" charset="0"/>
                <a:cs typeface="Arial" pitchFamily="34" charset="0"/>
              </a:defRPr>
            </a:lvl1pPr>
          </a:lstStyle>
          <a:p>
            <a:r>
              <a:rPr lang="it-IT" sz="2400" b="1">
                <a:solidFill>
                  <a:srgbClr val="1F284B">
                    <a:alpha val="90000"/>
                  </a:srgbClr>
                </a:solidFill>
                <a:latin typeface="Poppins ExtraBold" pitchFamily="2" charset="77"/>
                <a:ea typeface="Roboto Bold"/>
                <a:cs typeface="Poppins ExtraBold" pitchFamily="2" charset="77"/>
              </a:rPr>
              <a:t>Storage Data – On-</a:t>
            </a:r>
            <a:r>
              <a:rPr lang="it-IT" sz="2400" b="1" err="1">
                <a:solidFill>
                  <a:srgbClr val="1F284B">
                    <a:alpha val="90000"/>
                  </a:srgbClr>
                </a:solidFill>
                <a:latin typeface="Poppins ExtraBold" pitchFamily="2" charset="77"/>
                <a:ea typeface="Roboto Bold"/>
                <a:cs typeface="Poppins ExtraBold" pitchFamily="2" charset="77"/>
              </a:rPr>
              <a:t>Premises</a:t>
            </a:r>
            <a:endParaRPr lang="it-IT" sz="2400" b="1">
              <a:solidFill>
                <a:srgbClr val="1F284B">
                  <a:alpha val="90000"/>
                </a:srgbClr>
              </a:solidFill>
              <a:latin typeface="Poppins ExtraBold" pitchFamily="2" charset="77"/>
              <a:ea typeface="Roboto Bold"/>
              <a:cs typeface="Poppins ExtraBold" pitchFamily="2" charset="77"/>
            </a:endParaRPr>
          </a:p>
        </p:txBody>
      </p:sp>
      <p:cxnSp>
        <p:nvCxnSpPr>
          <p:cNvPr id="3" name="Connettore 1 2">
            <a:extLst>
              <a:ext uri="{FF2B5EF4-FFF2-40B4-BE49-F238E27FC236}">
                <a16:creationId xmlns:a16="http://schemas.microsoft.com/office/drawing/2014/main" id="{72C86BC1-717D-335A-3DC2-50473FC1C8A3}"/>
              </a:ext>
            </a:extLst>
          </p:cNvPr>
          <p:cNvCxnSpPr/>
          <p:nvPr/>
        </p:nvCxnSpPr>
        <p:spPr>
          <a:xfrm>
            <a:off x="707036" y="1079821"/>
            <a:ext cx="295875" cy="0"/>
          </a:xfrm>
          <a:prstGeom prst="line">
            <a:avLst/>
          </a:prstGeom>
          <a:ln w="50800">
            <a:solidFill>
              <a:srgbClr val="00AB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2D980B-7F5C-24AC-3F24-81E8DDD1D095}"/>
              </a:ext>
            </a:extLst>
          </p:cNvPr>
          <p:cNvSpPr txBox="1"/>
          <p:nvPr/>
        </p:nvSpPr>
        <p:spPr>
          <a:xfrm>
            <a:off x="707036" y="1509962"/>
            <a:ext cx="9735502" cy="5779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lvl="8" algn="ctr">
              <a:buClr>
                <a:schemeClr val="accent1"/>
              </a:buClr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600" b="1">
                <a:solidFill>
                  <a:schemeClr val="tx1"/>
                </a:solidFill>
                <a:latin typeface="Roboto Light"/>
                <a:ea typeface="Roboto Light"/>
                <a:sym typeface="Roboto Light"/>
              </a:rPr>
              <a:t>Object-Storage Model: on-premises</a:t>
            </a:r>
          </a:p>
          <a:p>
            <a:pPr lvl="8" algn="ctr">
              <a:buClr>
                <a:schemeClr val="accent1"/>
              </a:buClr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en-US" sz="1556">
              <a:solidFill>
                <a:schemeClr val="tx1"/>
              </a:solidFill>
              <a:latin typeface="Roboto Light"/>
              <a:ea typeface="Roboto Light"/>
              <a:sym typeface="Roboto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0AFB68-021D-735A-745B-DB81ED3AE15A}"/>
              </a:ext>
            </a:extLst>
          </p:cNvPr>
          <p:cNvSpPr txBox="1"/>
          <p:nvPr/>
        </p:nvSpPr>
        <p:spPr>
          <a:xfrm>
            <a:off x="4240407" y="1648003"/>
            <a:ext cx="6277764" cy="10500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lvl="8">
              <a:buClr>
                <a:schemeClr val="accent1"/>
              </a:buClr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en-US" sz="1556">
              <a:solidFill>
                <a:schemeClr val="tx1"/>
              </a:solidFill>
              <a:latin typeface="Roboto Light"/>
              <a:ea typeface="Roboto Light"/>
              <a:sym typeface="Roboto Light"/>
            </a:endParaRPr>
          </a:p>
          <a:p>
            <a:pPr marL="285750" lvl="8" indent="-28575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556">
                <a:solidFill>
                  <a:schemeClr val="tx1"/>
                </a:solidFill>
                <a:latin typeface="Roboto Light"/>
                <a:ea typeface="Roboto Light"/>
                <a:sym typeface="Roboto Light"/>
              </a:rPr>
              <a:t>On-premise object storage systems are standardizing around the Amazon S3 API</a:t>
            </a:r>
          </a:p>
          <a:p>
            <a:pPr marL="285750" lvl="8" indent="-28575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556">
                <a:solidFill>
                  <a:schemeClr val="tx1"/>
                </a:solidFill>
                <a:latin typeface="Roboto Light"/>
                <a:ea typeface="Roboto Light"/>
                <a:sym typeface="Roboto Light"/>
              </a:rPr>
              <a:t>Many vendors and options, either software or hardware-based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2733FAA6-B42B-4428-95AD-056424A1B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91" y="1854503"/>
            <a:ext cx="1297623" cy="1297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DELLpicture containing chart&#10;&#10;Description automatically generated">
            <a:extLst>
              <a:ext uri="{FF2B5EF4-FFF2-40B4-BE49-F238E27FC236}">
                <a16:creationId xmlns:a16="http://schemas.microsoft.com/office/drawing/2014/main" id="{1B980CE7-8411-D19A-42DC-FB3189A55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007" y="3205846"/>
            <a:ext cx="1625684" cy="1295467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D6D694B0-33E7-8E67-893D-A72FCF3E1C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909" y="4842969"/>
            <a:ext cx="2387723" cy="673135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8DCD70E1-273B-3F3E-83DC-5516912038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911" y="3385664"/>
            <a:ext cx="3255763" cy="1295467"/>
          </a:xfrm>
          <a:prstGeom prst="rect">
            <a:avLst/>
          </a:prstGeom>
        </p:spPr>
      </p:pic>
      <p:pic>
        <p:nvPicPr>
          <p:cNvPr id="17" name="Picture 16" descr="Logo&#10;&#10;Description automatically generated with medium confidence">
            <a:extLst>
              <a:ext uri="{FF2B5EF4-FFF2-40B4-BE49-F238E27FC236}">
                <a16:creationId xmlns:a16="http://schemas.microsoft.com/office/drawing/2014/main" id="{AF59E714-DB02-B902-49A3-03E15C72FC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407" y="4970453"/>
            <a:ext cx="3035456" cy="1003352"/>
          </a:xfrm>
          <a:prstGeom prst="rect">
            <a:avLst/>
          </a:prstGeom>
        </p:spPr>
      </p:pic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7F5B1E7E-1DC8-0132-0BA1-A4397596C6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056" y="3200853"/>
            <a:ext cx="2286117" cy="73663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8DE35EC-18F5-7FC0-B93E-5669B53E20E8}"/>
              </a:ext>
            </a:extLst>
          </p:cNvPr>
          <p:cNvGrpSpPr/>
          <p:nvPr/>
        </p:nvGrpSpPr>
        <p:grpSpPr>
          <a:xfrm>
            <a:off x="8137911" y="4233814"/>
            <a:ext cx="1669027" cy="1618161"/>
            <a:chOff x="7563962" y="4123267"/>
            <a:chExt cx="1669027" cy="1618161"/>
          </a:xfrm>
        </p:grpSpPr>
        <p:pic>
          <p:nvPicPr>
            <p:cNvPr id="20" name="Picture 19" descr="Icon&#10;&#10;Description automatically generated">
              <a:extLst>
                <a:ext uri="{FF2B5EF4-FFF2-40B4-BE49-F238E27FC236}">
                  <a16:creationId xmlns:a16="http://schemas.microsoft.com/office/drawing/2014/main" id="{D8551914-FB05-2F37-B46D-F3DD6E337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3962" y="4123267"/>
              <a:ext cx="1669027" cy="1440887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A8E8210-489B-0DF2-733E-25D6C1673E2C}"/>
                </a:ext>
              </a:extLst>
            </p:cNvPr>
            <p:cNvSpPr txBox="1"/>
            <p:nvPr/>
          </p:nvSpPr>
          <p:spPr>
            <a:xfrm>
              <a:off x="8041640" y="5372100"/>
              <a:ext cx="772002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rPr>
                <a:t>Ozone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F01D181-6B00-97C2-A779-04920E7B24F3}"/>
              </a:ext>
            </a:extLst>
          </p:cNvPr>
          <p:cNvSpPr txBox="1"/>
          <p:nvPr/>
        </p:nvSpPr>
        <p:spPr>
          <a:xfrm>
            <a:off x="-285291" y="2965034"/>
            <a:ext cx="10838098" cy="3317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lvl="8">
              <a:buClr>
                <a:schemeClr val="accent1"/>
              </a:buClr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556" b="1">
                <a:solidFill>
                  <a:schemeClr val="tx1"/>
                </a:solidFill>
                <a:latin typeface="Roboto Light"/>
                <a:ea typeface="Roboto Light"/>
                <a:sym typeface="Roboto Light"/>
              </a:rPr>
              <a:t>S3 as a de-facto standard =&gt; on-premises and cloud hybrid setup</a:t>
            </a:r>
          </a:p>
        </p:txBody>
      </p:sp>
    </p:spTree>
    <p:extLst>
      <p:ext uri="{BB962C8B-B14F-4D97-AF65-F5344CB8AC3E}">
        <p14:creationId xmlns:p14="http://schemas.microsoft.com/office/powerpoint/2010/main" val="25279547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A589EE4-E6B8-8ACB-C111-81175303691E}"/>
              </a:ext>
            </a:extLst>
          </p:cNvPr>
          <p:cNvSpPr txBox="1"/>
          <p:nvPr/>
        </p:nvSpPr>
        <p:spPr>
          <a:xfrm>
            <a:off x="604846" y="538130"/>
            <a:ext cx="1109215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it-IT"/>
            </a:defPPr>
            <a:lvl1pPr>
              <a:defRPr sz="3600">
                <a:solidFill>
                  <a:srgbClr val="02A0B9"/>
                </a:solidFill>
                <a:latin typeface="Raleway" pitchFamily="34" charset="0"/>
                <a:cs typeface="Arial" pitchFamily="34" charset="0"/>
              </a:defRPr>
            </a:lvl1pPr>
          </a:lstStyle>
          <a:p>
            <a:r>
              <a:rPr lang="it-IT" sz="2400" b="1">
                <a:solidFill>
                  <a:srgbClr val="1F284B">
                    <a:alpha val="90000"/>
                  </a:srgbClr>
                </a:solidFill>
                <a:latin typeface="Poppins ExtraBold"/>
                <a:ea typeface="Roboto Bold"/>
                <a:cs typeface="Poppins ExtraBold"/>
              </a:rPr>
              <a:t>File Format</a:t>
            </a:r>
            <a:endParaRPr lang="it-IT" sz="2400" b="1">
              <a:solidFill>
                <a:srgbClr val="1F284B">
                  <a:alpha val="90000"/>
                </a:srgbClr>
              </a:solidFill>
              <a:latin typeface="Poppins ExtraBold" pitchFamily="2" charset="77"/>
              <a:ea typeface="Roboto Bold"/>
              <a:cs typeface="Poppins ExtraBold" pitchFamily="2" charset="77"/>
            </a:endParaRPr>
          </a:p>
        </p:txBody>
      </p:sp>
      <p:cxnSp>
        <p:nvCxnSpPr>
          <p:cNvPr id="3" name="Connettore 1 2">
            <a:extLst>
              <a:ext uri="{FF2B5EF4-FFF2-40B4-BE49-F238E27FC236}">
                <a16:creationId xmlns:a16="http://schemas.microsoft.com/office/drawing/2014/main" id="{72C86BC1-717D-335A-3DC2-50473FC1C8A3}"/>
              </a:ext>
            </a:extLst>
          </p:cNvPr>
          <p:cNvCxnSpPr/>
          <p:nvPr/>
        </p:nvCxnSpPr>
        <p:spPr>
          <a:xfrm>
            <a:off x="707036" y="1079821"/>
            <a:ext cx="295875" cy="0"/>
          </a:xfrm>
          <a:prstGeom prst="line">
            <a:avLst/>
          </a:prstGeom>
          <a:ln w="50800">
            <a:solidFill>
              <a:srgbClr val="00AB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FB691C5-1B86-591A-1944-257CB619647C}"/>
              </a:ext>
            </a:extLst>
          </p:cNvPr>
          <p:cNvSpPr txBox="1"/>
          <p:nvPr/>
        </p:nvSpPr>
        <p:spPr>
          <a:xfrm>
            <a:off x="707036" y="1538405"/>
            <a:ext cx="9735502" cy="13234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285750" lvl="8" indent="-28575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556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A file format is a way to store structured data together with its schema</a:t>
            </a:r>
          </a:p>
          <a:p>
            <a:pPr marL="285750" lvl="8" indent="-28575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556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Additionally, a file format supports different compression algorithms</a:t>
            </a:r>
          </a:p>
          <a:p>
            <a:pPr marL="285750" lvl="8" indent="-28575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556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Data could be held either row by row or column after column: row formats or columnar formats</a:t>
            </a:r>
          </a:p>
          <a:p>
            <a:pPr marL="536575" lvl="8" indent="-28575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550" b="1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Row formats</a:t>
            </a:r>
            <a:r>
              <a:rPr lang="en-US" sz="1550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: Thrift, Avro, </a:t>
            </a:r>
            <a:r>
              <a:rPr lang="en-US" sz="1550" err="1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Protobuf</a:t>
            </a:r>
            <a:endParaRPr lang="en-US" sz="1550">
              <a:solidFill>
                <a:schemeClr val="tx2">
                  <a:lumMod val="75000"/>
                </a:schemeClr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536575" lvl="8" indent="-28575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550" b="1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Columnar formats</a:t>
            </a:r>
            <a:r>
              <a:rPr lang="en-US" sz="1550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: Parquet, ORC</a:t>
            </a:r>
            <a:endParaRPr lang="en-US" sz="1550">
              <a:solidFill>
                <a:schemeClr val="tx2">
                  <a:lumMod val="75000"/>
                </a:schemeClr>
              </a:solidFill>
              <a:latin typeface="Roboto Light"/>
              <a:ea typeface="Roboto Light"/>
              <a:cs typeface="Roboto Light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606BCE4-1398-F972-17B6-AD51DD1BE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03" y="3095603"/>
            <a:ext cx="2884101" cy="19624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7ED3DA1-6E87-9D64-969D-BA8EF0F48226}"/>
              </a:ext>
            </a:extLst>
          </p:cNvPr>
          <p:cNvSpPr/>
          <p:nvPr/>
        </p:nvSpPr>
        <p:spPr>
          <a:xfrm>
            <a:off x="5389327" y="2718886"/>
            <a:ext cx="378696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200"/>
              <a:t>{</a:t>
            </a:r>
          </a:p>
          <a:p>
            <a:r>
              <a:rPr lang="it-IT" sz="1200"/>
              <a:t>  "</a:t>
            </a:r>
            <a:r>
              <a:rPr lang="it-IT" sz="1200" err="1"/>
              <a:t>type</a:t>
            </a:r>
            <a:r>
              <a:rPr lang="it-IT" sz="1200"/>
              <a:t>": "record",</a:t>
            </a:r>
          </a:p>
          <a:p>
            <a:r>
              <a:rPr lang="it-IT" sz="1200"/>
              <a:t>  "name": "</a:t>
            </a:r>
            <a:r>
              <a:rPr lang="it-IT" sz="1200" err="1"/>
              <a:t>WeatherRecord</a:t>
            </a:r>
            <a:r>
              <a:rPr lang="it-IT" sz="1200"/>
              <a:t>",</a:t>
            </a:r>
          </a:p>
          <a:p>
            <a:r>
              <a:rPr lang="it-IT" sz="1200"/>
              <a:t>  "doc": "A </a:t>
            </a:r>
            <a:r>
              <a:rPr lang="it-IT" sz="1200" err="1"/>
              <a:t>weather</a:t>
            </a:r>
            <a:r>
              <a:rPr lang="it-IT" sz="1200"/>
              <a:t> reading.",</a:t>
            </a:r>
          </a:p>
          <a:p>
            <a:r>
              <a:rPr lang="it-IT" sz="1200"/>
              <a:t>  "fields": [</a:t>
            </a:r>
          </a:p>
          <a:p>
            <a:r>
              <a:rPr lang="it-IT" sz="1200"/>
              <a:t>    {"name": "</a:t>
            </a:r>
            <a:r>
              <a:rPr lang="it-IT" sz="1200" err="1"/>
              <a:t>year</a:t>
            </a:r>
            <a:r>
              <a:rPr lang="it-IT" sz="1200"/>
              <a:t>", "</a:t>
            </a:r>
            <a:r>
              <a:rPr lang="it-IT" sz="1200" err="1"/>
              <a:t>type</a:t>
            </a:r>
            <a:r>
              <a:rPr lang="it-IT" sz="1200"/>
              <a:t>": "</a:t>
            </a:r>
            <a:r>
              <a:rPr lang="it-IT" sz="1200" err="1"/>
              <a:t>int</a:t>
            </a:r>
            <a:r>
              <a:rPr lang="it-IT" sz="1200"/>
              <a:t>"},</a:t>
            </a:r>
          </a:p>
          <a:p>
            <a:r>
              <a:rPr lang="it-IT" sz="1200"/>
              <a:t>    {"name": "temperature", "</a:t>
            </a:r>
            <a:r>
              <a:rPr lang="it-IT" sz="1200" err="1"/>
              <a:t>type</a:t>
            </a:r>
            <a:r>
              <a:rPr lang="it-IT" sz="1200"/>
              <a:t>": "</a:t>
            </a:r>
            <a:r>
              <a:rPr lang="it-IT" sz="1200" err="1"/>
              <a:t>int</a:t>
            </a:r>
            <a:r>
              <a:rPr lang="it-IT" sz="1200"/>
              <a:t>"},</a:t>
            </a:r>
          </a:p>
          <a:p>
            <a:r>
              <a:rPr lang="it-IT" sz="1200"/>
              <a:t>    {"name": "</a:t>
            </a:r>
            <a:r>
              <a:rPr lang="it-IT" sz="1200" err="1"/>
              <a:t>stationId</a:t>
            </a:r>
            <a:r>
              <a:rPr lang="it-IT" sz="1200"/>
              <a:t>", "</a:t>
            </a:r>
            <a:r>
              <a:rPr lang="it-IT" sz="1200" err="1"/>
              <a:t>type</a:t>
            </a:r>
            <a:r>
              <a:rPr lang="it-IT" sz="1200"/>
              <a:t>": "</a:t>
            </a:r>
            <a:r>
              <a:rPr lang="it-IT" sz="1200" err="1"/>
              <a:t>string</a:t>
            </a:r>
            <a:r>
              <a:rPr lang="it-IT" sz="1200"/>
              <a:t>"}</a:t>
            </a:r>
          </a:p>
          <a:p>
            <a:r>
              <a:rPr lang="it-IT" sz="1200"/>
              <a:t>  ]</a:t>
            </a:r>
          </a:p>
          <a:p>
            <a:r>
              <a:rPr lang="it-IT" sz="1200"/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73DD54-FF9C-C2E5-F7F0-3B7BD9C7C66E}"/>
              </a:ext>
            </a:extLst>
          </p:cNvPr>
          <p:cNvSpPr txBox="1"/>
          <p:nvPr/>
        </p:nvSpPr>
        <p:spPr>
          <a:xfrm>
            <a:off x="4074699" y="4972880"/>
            <a:ext cx="3541991" cy="923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Parquet </a:t>
            </a:r>
            <a:r>
              <a:rPr kumimoji="0" lang="it-IT" sz="18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is</a:t>
            </a:r>
            <a:r>
              <a:rPr kumimoji="0" lang="it-IT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kumimoji="0" lang="it-IT" sz="18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becoming</a:t>
            </a:r>
            <a:r>
              <a:rPr kumimoji="0" lang="it-IT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kumimoji="0" lang="it-IT" sz="18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predominant</a:t>
            </a:r>
            <a:endParaRPr kumimoji="0" lang="it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it-IT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18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Avro</a:t>
            </a:r>
            <a:r>
              <a:rPr kumimoji="0" lang="it-IT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kumimoji="0" lang="it-IT" sz="18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has</a:t>
            </a:r>
            <a:r>
              <a:rPr kumimoji="0" lang="it-IT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kumimoji="0" lang="it-IT" sz="18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been</a:t>
            </a:r>
            <a:r>
              <a:rPr kumimoji="0" lang="it-IT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kumimoji="0" lang="it-IT" sz="18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adopted</a:t>
            </a:r>
            <a:r>
              <a:rPr kumimoji="0" lang="it-IT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by Kafka</a:t>
            </a:r>
          </a:p>
        </p:txBody>
      </p:sp>
    </p:spTree>
    <p:extLst>
      <p:ext uri="{BB962C8B-B14F-4D97-AF65-F5344CB8AC3E}">
        <p14:creationId xmlns:p14="http://schemas.microsoft.com/office/powerpoint/2010/main" val="301840495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A589EE4-E6B8-8ACB-C111-81175303691E}"/>
              </a:ext>
            </a:extLst>
          </p:cNvPr>
          <p:cNvSpPr txBox="1"/>
          <p:nvPr/>
        </p:nvSpPr>
        <p:spPr>
          <a:xfrm>
            <a:off x="604846" y="538130"/>
            <a:ext cx="11092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 sz="3600">
                <a:solidFill>
                  <a:srgbClr val="02A0B9"/>
                </a:solidFill>
                <a:latin typeface="Raleway" pitchFamily="34" charset="0"/>
                <a:cs typeface="Arial" pitchFamily="34" charset="0"/>
              </a:defRPr>
            </a:lvl1pPr>
          </a:lstStyle>
          <a:p>
            <a:r>
              <a:rPr lang="it-IT" sz="2400" b="1" err="1">
                <a:solidFill>
                  <a:srgbClr val="1F284B">
                    <a:alpha val="90000"/>
                  </a:srgbClr>
                </a:solidFill>
                <a:latin typeface="Poppins ExtraBold" pitchFamily="2" charset="77"/>
                <a:ea typeface="Roboto Bold"/>
                <a:cs typeface="Poppins ExtraBold" pitchFamily="2" charset="77"/>
              </a:rPr>
              <a:t>Table</a:t>
            </a:r>
            <a:r>
              <a:rPr lang="it-IT" sz="2400" b="1">
                <a:solidFill>
                  <a:srgbClr val="1F284B">
                    <a:alpha val="90000"/>
                  </a:srgbClr>
                </a:solidFill>
                <a:latin typeface="Poppins ExtraBold" pitchFamily="2" charset="77"/>
                <a:ea typeface="Roboto Bold"/>
                <a:cs typeface="Poppins ExtraBold" pitchFamily="2" charset="77"/>
              </a:rPr>
              <a:t> Format</a:t>
            </a:r>
          </a:p>
        </p:txBody>
      </p:sp>
      <p:cxnSp>
        <p:nvCxnSpPr>
          <p:cNvPr id="3" name="Connettore 1 2">
            <a:extLst>
              <a:ext uri="{FF2B5EF4-FFF2-40B4-BE49-F238E27FC236}">
                <a16:creationId xmlns:a16="http://schemas.microsoft.com/office/drawing/2014/main" id="{72C86BC1-717D-335A-3DC2-50473FC1C8A3}"/>
              </a:ext>
            </a:extLst>
          </p:cNvPr>
          <p:cNvCxnSpPr/>
          <p:nvPr/>
        </p:nvCxnSpPr>
        <p:spPr>
          <a:xfrm>
            <a:off x="707036" y="1079821"/>
            <a:ext cx="295875" cy="0"/>
          </a:xfrm>
          <a:prstGeom prst="line">
            <a:avLst/>
          </a:prstGeom>
          <a:ln w="50800">
            <a:solidFill>
              <a:srgbClr val="00AB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BACAFCBA-8671-8C86-D51E-ACCF14784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44" y="1001333"/>
            <a:ext cx="7909798" cy="549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0256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A589EE4-E6B8-8ACB-C111-81175303691E}"/>
              </a:ext>
            </a:extLst>
          </p:cNvPr>
          <p:cNvSpPr txBox="1"/>
          <p:nvPr/>
        </p:nvSpPr>
        <p:spPr>
          <a:xfrm>
            <a:off x="604846" y="538130"/>
            <a:ext cx="11092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 sz="3600">
                <a:solidFill>
                  <a:srgbClr val="02A0B9"/>
                </a:solidFill>
                <a:latin typeface="Raleway" pitchFamily="34" charset="0"/>
                <a:cs typeface="Arial" pitchFamily="34" charset="0"/>
              </a:defRPr>
            </a:lvl1pPr>
          </a:lstStyle>
          <a:p>
            <a:r>
              <a:rPr lang="it-IT" sz="2400" b="1" err="1">
                <a:solidFill>
                  <a:srgbClr val="1F284B">
                    <a:alpha val="90000"/>
                  </a:srgbClr>
                </a:solidFill>
                <a:latin typeface="Poppins ExtraBold" pitchFamily="2" charset="77"/>
                <a:ea typeface="Roboto Bold"/>
                <a:cs typeface="Poppins ExtraBold" pitchFamily="2" charset="77"/>
              </a:rPr>
              <a:t>Computation</a:t>
            </a:r>
            <a:r>
              <a:rPr lang="it-IT" sz="2400" b="1">
                <a:solidFill>
                  <a:srgbClr val="1F284B">
                    <a:alpha val="90000"/>
                  </a:srgbClr>
                </a:solidFill>
                <a:latin typeface="Poppins ExtraBold" pitchFamily="2" charset="77"/>
                <a:ea typeface="Roboto Bold"/>
                <a:cs typeface="Poppins ExtraBold" pitchFamily="2" charset="77"/>
              </a:rPr>
              <a:t> Layer</a:t>
            </a:r>
          </a:p>
        </p:txBody>
      </p:sp>
      <p:cxnSp>
        <p:nvCxnSpPr>
          <p:cNvPr id="3" name="Connettore 1 2">
            <a:extLst>
              <a:ext uri="{FF2B5EF4-FFF2-40B4-BE49-F238E27FC236}">
                <a16:creationId xmlns:a16="http://schemas.microsoft.com/office/drawing/2014/main" id="{72C86BC1-717D-335A-3DC2-50473FC1C8A3}"/>
              </a:ext>
            </a:extLst>
          </p:cNvPr>
          <p:cNvCxnSpPr/>
          <p:nvPr/>
        </p:nvCxnSpPr>
        <p:spPr>
          <a:xfrm>
            <a:off x="707036" y="1079821"/>
            <a:ext cx="295875" cy="0"/>
          </a:xfrm>
          <a:prstGeom prst="line">
            <a:avLst/>
          </a:prstGeom>
          <a:ln w="50800">
            <a:solidFill>
              <a:srgbClr val="00AB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37E8404-5657-C4C6-81D8-6BE28FEEE154}"/>
              </a:ext>
            </a:extLst>
          </p:cNvPr>
          <p:cNvSpPr txBox="1"/>
          <p:nvPr/>
        </p:nvSpPr>
        <p:spPr>
          <a:xfrm>
            <a:off x="604846" y="1543648"/>
            <a:ext cx="9735502" cy="22471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285750" lvl="8" indent="-28575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556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A </a:t>
            </a:r>
            <a:r>
              <a:rPr lang="en-US" sz="1556" err="1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BigData</a:t>
            </a:r>
            <a:r>
              <a:rPr lang="en-US" sz="1556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 platform provides all the mechanisms for collecting, transforming, and delivering vast amounts of data</a:t>
            </a:r>
          </a:p>
          <a:p>
            <a:pPr marL="536575" lvl="8" indent="-28575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556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The intrinsic parallelism makes all those operations fast, scalable, and cost-effective</a:t>
            </a:r>
          </a:p>
          <a:p>
            <a:pPr marL="536575" lvl="8" indent="-28575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556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Transforming and querying data are the operations carried out by many available computational platforms</a:t>
            </a:r>
          </a:p>
          <a:p>
            <a:pPr marL="285750" lvl="8" indent="-28575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556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Those platforms collectively realize the computational layer of a </a:t>
            </a:r>
            <a:r>
              <a:rPr lang="en-US" sz="1556" err="1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BigData</a:t>
            </a:r>
            <a:r>
              <a:rPr lang="en-US" sz="1556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 platform, and they can be divided into two categories:</a:t>
            </a:r>
          </a:p>
          <a:p>
            <a:pPr marL="536575" lvl="8" indent="-28575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550" b="1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Parallel SQL engines</a:t>
            </a:r>
            <a:r>
              <a:rPr lang="en-US" sz="1550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: </a:t>
            </a:r>
            <a:r>
              <a:rPr lang="en-US" sz="1550" err="1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Hive+Tez</a:t>
            </a:r>
            <a:r>
              <a:rPr lang="en-US" sz="1550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, Impala, Presto/Trino, </a:t>
            </a:r>
            <a:r>
              <a:rPr lang="en-US" sz="1550" err="1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Dremio</a:t>
            </a:r>
            <a:r>
              <a:rPr lang="en-US" sz="1550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, Snowflake, etc.</a:t>
            </a:r>
            <a:endParaRPr lang="en-US" sz="1550">
              <a:solidFill>
                <a:schemeClr val="tx2">
                  <a:lumMod val="75000"/>
                </a:schemeClr>
              </a:solidFill>
              <a:latin typeface="Roboto Light"/>
              <a:ea typeface="Roboto Light"/>
              <a:cs typeface="Roboto Light"/>
            </a:endParaRPr>
          </a:p>
          <a:p>
            <a:pPr marL="536575" lvl="8" indent="-28575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550" b="1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Parallel data processing engines</a:t>
            </a:r>
            <a:r>
              <a:rPr lang="en-US" sz="1550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: Spark, Flink, Ray, </a:t>
            </a:r>
            <a:r>
              <a:rPr lang="en-US" sz="1550" err="1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Dask</a:t>
            </a:r>
            <a:r>
              <a:rPr lang="en-US" sz="1550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, etc.</a:t>
            </a:r>
            <a:endParaRPr lang="en-US" sz="1550">
              <a:solidFill>
                <a:schemeClr val="tx2">
                  <a:lumMod val="75000"/>
                </a:schemeClr>
              </a:solidFill>
              <a:latin typeface="Roboto Light"/>
              <a:ea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0139576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A589EE4-E6B8-8ACB-C111-81175303691E}"/>
              </a:ext>
            </a:extLst>
          </p:cNvPr>
          <p:cNvSpPr txBox="1"/>
          <p:nvPr/>
        </p:nvSpPr>
        <p:spPr>
          <a:xfrm>
            <a:off x="604846" y="538130"/>
            <a:ext cx="11092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 sz="3600">
                <a:solidFill>
                  <a:srgbClr val="02A0B9"/>
                </a:solidFill>
                <a:latin typeface="Raleway" pitchFamily="34" charset="0"/>
                <a:cs typeface="Arial" pitchFamily="34" charset="0"/>
              </a:defRPr>
            </a:lvl1pPr>
          </a:lstStyle>
          <a:p>
            <a:r>
              <a:rPr lang="it-IT" sz="2400" b="1" err="1">
                <a:solidFill>
                  <a:srgbClr val="1F284B">
                    <a:alpha val="90000"/>
                  </a:srgbClr>
                </a:solidFill>
                <a:latin typeface="Poppins ExtraBold" pitchFamily="2" charset="77"/>
                <a:ea typeface="Roboto Bold"/>
                <a:cs typeface="Poppins ExtraBold" pitchFamily="2" charset="77"/>
              </a:rPr>
              <a:t>Computational</a:t>
            </a:r>
            <a:r>
              <a:rPr lang="it-IT" sz="2400" b="1">
                <a:solidFill>
                  <a:srgbClr val="1F284B">
                    <a:alpha val="90000"/>
                  </a:srgbClr>
                </a:solidFill>
                <a:latin typeface="Poppins ExtraBold" pitchFamily="2" charset="77"/>
                <a:ea typeface="Roboto Bold"/>
                <a:cs typeface="Poppins ExtraBold" pitchFamily="2" charset="77"/>
              </a:rPr>
              <a:t> Layer - Spark</a:t>
            </a:r>
          </a:p>
        </p:txBody>
      </p:sp>
      <p:cxnSp>
        <p:nvCxnSpPr>
          <p:cNvPr id="3" name="Connettore 1 2">
            <a:extLst>
              <a:ext uri="{FF2B5EF4-FFF2-40B4-BE49-F238E27FC236}">
                <a16:creationId xmlns:a16="http://schemas.microsoft.com/office/drawing/2014/main" id="{72C86BC1-717D-335A-3DC2-50473FC1C8A3}"/>
              </a:ext>
            </a:extLst>
          </p:cNvPr>
          <p:cNvCxnSpPr/>
          <p:nvPr/>
        </p:nvCxnSpPr>
        <p:spPr>
          <a:xfrm>
            <a:off x="707036" y="1079821"/>
            <a:ext cx="295875" cy="0"/>
          </a:xfrm>
          <a:prstGeom prst="line">
            <a:avLst/>
          </a:prstGeom>
          <a:ln w="50800">
            <a:solidFill>
              <a:srgbClr val="00AB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CDF19D2-CD7E-9046-9DAA-82AE7B821342}"/>
              </a:ext>
            </a:extLst>
          </p:cNvPr>
          <p:cNvSpPr txBox="1"/>
          <p:nvPr/>
        </p:nvSpPr>
        <p:spPr>
          <a:xfrm>
            <a:off x="494995" y="1329722"/>
            <a:ext cx="9735502" cy="17683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285750" lvl="8" indent="-28575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556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Spark (</a:t>
            </a:r>
            <a:r>
              <a:rPr lang="en-US" sz="1556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  <a:hlinkClick r:id="rId2"/>
              </a:rPr>
              <a:t>https://</a:t>
            </a:r>
            <a:r>
              <a:rPr lang="en-US" sz="1556" err="1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  <a:hlinkClick r:id="rId2"/>
              </a:rPr>
              <a:t>spark.apache.org</a:t>
            </a:r>
            <a:r>
              <a:rPr lang="en-US" sz="1556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)</a:t>
            </a:r>
          </a:p>
          <a:p>
            <a:pPr marL="536575" lvl="8" indent="-28575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556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It supports Scala (it’s written in Scala), Python, Java, and R</a:t>
            </a:r>
          </a:p>
          <a:p>
            <a:pPr marL="536575" lvl="8" indent="-28575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556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It provides “functional” APIs for transforming list (RDD), list of records (</a:t>
            </a:r>
            <a:r>
              <a:rPr lang="en-US" sz="1556" err="1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dataframes</a:t>
            </a:r>
            <a:r>
              <a:rPr lang="en-US" sz="1556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 and datasets)</a:t>
            </a:r>
          </a:p>
          <a:p>
            <a:pPr marL="536575" lvl="8" indent="-28575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556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The overall computation is described as a DAG (Direct Acyclic Graph) where the nodes are tasks that are executed by the computational nodes (executors)</a:t>
            </a:r>
          </a:p>
          <a:p>
            <a:pPr marL="536575" lvl="8" indent="-28575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556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The DAG-based approach for defining a parallel computation is standard across the different computational platforms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1E8FFCC-BE52-A397-DF71-5057BB5CA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33" y="3156954"/>
            <a:ext cx="3633696" cy="2480142"/>
          </a:xfrm>
          <a:prstGeom prst="rect">
            <a:avLst/>
          </a:prstGeom>
        </p:spPr>
      </p:pic>
      <p:pic>
        <p:nvPicPr>
          <p:cNvPr id="7" name="Picture 6" descr="A picture containing text, piano&#10;&#10;Description automatically generated">
            <a:extLst>
              <a:ext uri="{FF2B5EF4-FFF2-40B4-BE49-F238E27FC236}">
                <a16:creationId xmlns:a16="http://schemas.microsoft.com/office/drawing/2014/main" id="{FBE84EB1-1513-7DF7-B660-F91215714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917" y="3181203"/>
            <a:ext cx="4447960" cy="229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11084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A589EE4-E6B8-8ACB-C111-81175303691E}"/>
              </a:ext>
            </a:extLst>
          </p:cNvPr>
          <p:cNvSpPr txBox="1"/>
          <p:nvPr/>
        </p:nvSpPr>
        <p:spPr>
          <a:xfrm>
            <a:off x="604846" y="538130"/>
            <a:ext cx="11092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 sz="3600">
                <a:solidFill>
                  <a:srgbClr val="02A0B9"/>
                </a:solidFill>
                <a:latin typeface="Raleway" pitchFamily="34" charset="0"/>
                <a:cs typeface="Arial" pitchFamily="34" charset="0"/>
              </a:defRPr>
            </a:lvl1pPr>
          </a:lstStyle>
          <a:p>
            <a:r>
              <a:rPr lang="it-IT" sz="2400" b="1" err="1">
                <a:solidFill>
                  <a:srgbClr val="1F284B">
                    <a:alpha val="90000"/>
                  </a:srgbClr>
                </a:solidFill>
                <a:latin typeface="Poppins ExtraBold" pitchFamily="2" charset="77"/>
                <a:ea typeface="Roboto Bold"/>
                <a:cs typeface="Poppins ExtraBold" pitchFamily="2" charset="77"/>
              </a:rPr>
              <a:t>Computational</a:t>
            </a:r>
            <a:r>
              <a:rPr lang="it-IT" sz="2400" b="1">
                <a:solidFill>
                  <a:srgbClr val="1F284B">
                    <a:alpha val="90000"/>
                  </a:srgbClr>
                </a:solidFill>
                <a:latin typeface="Poppins ExtraBold" pitchFamily="2" charset="77"/>
                <a:ea typeface="Roboto Bold"/>
                <a:cs typeface="Poppins ExtraBold" pitchFamily="2" charset="77"/>
              </a:rPr>
              <a:t> Layer – New Technologies</a:t>
            </a:r>
          </a:p>
        </p:txBody>
      </p:sp>
      <p:cxnSp>
        <p:nvCxnSpPr>
          <p:cNvPr id="3" name="Connettore 1 2">
            <a:extLst>
              <a:ext uri="{FF2B5EF4-FFF2-40B4-BE49-F238E27FC236}">
                <a16:creationId xmlns:a16="http://schemas.microsoft.com/office/drawing/2014/main" id="{72C86BC1-717D-335A-3DC2-50473FC1C8A3}"/>
              </a:ext>
            </a:extLst>
          </p:cNvPr>
          <p:cNvCxnSpPr/>
          <p:nvPr/>
        </p:nvCxnSpPr>
        <p:spPr>
          <a:xfrm>
            <a:off x="707036" y="1079821"/>
            <a:ext cx="295875" cy="0"/>
          </a:xfrm>
          <a:prstGeom prst="line">
            <a:avLst/>
          </a:prstGeom>
          <a:ln w="50800">
            <a:solidFill>
              <a:srgbClr val="00AB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8">
            <a:extLst>
              <a:ext uri="{FF2B5EF4-FFF2-40B4-BE49-F238E27FC236}">
                <a16:creationId xmlns:a16="http://schemas.microsoft.com/office/drawing/2014/main" id="{5B9AE662-C3A0-FE4C-CE7B-5E1F00B995CF}"/>
              </a:ext>
            </a:extLst>
          </p:cNvPr>
          <p:cNvSpPr txBox="1"/>
          <p:nvPr/>
        </p:nvSpPr>
        <p:spPr>
          <a:xfrm>
            <a:off x="604846" y="1369127"/>
            <a:ext cx="9735502" cy="5711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285750" lvl="8" indent="-28575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550" err="1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Dask</a:t>
            </a:r>
            <a:r>
              <a:rPr lang="en-US" sz="1550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 (</a:t>
            </a:r>
            <a:r>
              <a:rPr lang="en-US" sz="1550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https://www.dask.org</a:t>
            </a:r>
            <a:r>
              <a:rPr lang="en-US" sz="1550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)</a:t>
            </a:r>
          </a:p>
          <a:p>
            <a:pPr marL="536575" lvl="8" indent="-28575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550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It’s a Python-based parallel computing platform. It's purpose to replace </a:t>
            </a:r>
            <a:r>
              <a:rPr lang="en-US" sz="1550" err="1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Numpy,Pandas</a:t>
            </a:r>
            <a:r>
              <a:rPr lang="en-US" sz="1550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lang="en-US" sz="1550">
              <a:solidFill>
                <a:schemeClr val="tx2">
                  <a:lumMod val="75000"/>
                </a:schemeClr>
              </a:solidFill>
              <a:latin typeface="Roboto Light"/>
              <a:ea typeface="Roboto Light"/>
              <a:cs typeface="Roboto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DBCF0B-189C-6F8A-F657-E7B0400517FB}"/>
              </a:ext>
            </a:extLst>
          </p:cNvPr>
          <p:cNvSpPr txBox="1"/>
          <p:nvPr/>
        </p:nvSpPr>
        <p:spPr>
          <a:xfrm>
            <a:off x="604846" y="2139548"/>
            <a:ext cx="10046741" cy="10482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285750" lvl="8" indent="-28575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550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Ray (</a:t>
            </a:r>
            <a:r>
              <a:rPr lang="en-US" sz="1550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https://www.ray.io</a:t>
            </a:r>
            <a:r>
              <a:rPr lang="en-US" sz="1550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)</a:t>
            </a:r>
          </a:p>
          <a:p>
            <a:pPr marL="536575" lvl="8" indent="-28575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556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It’s a Python-based parallel computing platform: it supports different parallel computing paradigms, task, actors, and data parallelism</a:t>
            </a:r>
          </a:p>
          <a:p>
            <a:pPr marL="536575" lvl="8" indent="-28575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550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Specially suitable for distributed computation training and model serving. Not </a:t>
            </a:r>
            <a:r>
              <a:rPr lang="en-US" sz="1550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  <a:sym typeface="Roboto Light"/>
              </a:rPr>
              <a:t>data intensive.</a:t>
            </a:r>
            <a:endParaRPr lang="en-US" sz="1550">
              <a:solidFill>
                <a:schemeClr val="tx2">
                  <a:lumMod val="75000"/>
                </a:schemeClr>
              </a:solidFill>
              <a:latin typeface="Roboto Light"/>
              <a:ea typeface="Roboto Light"/>
              <a:cs typeface="Roboto Light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08BE5A88-DC3A-88C9-2AF6-7D6ACD0D6649}"/>
              </a:ext>
            </a:extLst>
          </p:cNvPr>
          <p:cNvSpPr txBox="1"/>
          <p:nvPr/>
        </p:nvSpPr>
        <p:spPr>
          <a:xfrm>
            <a:off x="604846" y="3260989"/>
            <a:ext cx="9735502" cy="3442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285750" lvl="8" indent="-28575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550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Arrow-based eco-system (</a:t>
            </a:r>
            <a:r>
              <a:rPr lang="en-US" sz="1550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https://arrow.apache.org</a:t>
            </a:r>
            <a:r>
              <a:rPr lang="en-US" sz="1550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)</a:t>
            </a:r>
          </a:p>
          <a:p>
            <a:pPr marL="536575" lvl="8" indent="-28575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556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Arrows is a language-independent for flat and hierarchical data, organized for efficient analytic operations on modern hardware like CPUs and GPUs</a:t>
            </a:r>
          </a:p>
          <a:p>
            <a:pPr marL="536575" lvl="8" indent="-28575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556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Many different languages with specific libraries for C++, Java, Python, etc., support it.</a:t>
            </a:r>
          </a:p>
          <a:p>
            <a:pPr marL="536575" lvl="8" indent="-28575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556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Around Arrow is growing an interesting eco-system of computing platforms:</a:t>
            </a:r>
          </a:p>
          <a:p>
            <a:pPr marL="669925" lvl="8" indent="-15240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556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-US" sz="1556" err="1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DataFusion</a:t>
            </a:r>
            <a:r>
              <a:rPr lang="en-US" sz="1556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 (</a:t>
            </a:r>
            <a:r>
              <a:rPr lang="en-US" sz="1556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  <a:hlinkClick r:id="rId5"/>
              </a:rPr>
              <a:t>https://arrow.apache.org/datafusion/</a:t>
            </a:r>
            <a:r>
              <a:rPr lang="en-US" sz="1556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 is a high-speed, extensible query engine for building high-quality data-centric systems in Rust, using the Apache Arrow in-memory format</a:t>
            </a:r>
          </a:p>
          <a:p>
            <a:pPr marL="669925" lvl="8" indent="-15240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556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 Ballista, built on top of </a:t>
            </a:r>
            <a:r>
              <a:rPr lang="en-US" sz="1556" err="1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DataFusion</a:t>
            </a:r>
            <a:r>
              <a:rPr lang="en-US" sz="1556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 (</a:t>
            </a:r>
            <a:r>
              <a:rPr lang="en-US" sz="1556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  <a:hlinkClick r:id="rId6"/>
              </a:rPr>
              <a:t>https://arrow.apache.org/ballista/)</a:t>
            </a:r>
            <a:r>
              <a:rPr lang="en-US" sz="1556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, a sort of distributed version of </a:t>
            </a:r>
            <a:r>
              <a:rPr lang="en-US" sz="1556" err="1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DataFusion</a:t>
            </a:r>
            <a:endParaRPr lang="en-US" sz="1556">
              <a:solidFill>
                <a:schemeClr val="tx2">
                  <a:lumMod val="75000"/>
                </a:schemeClr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669925" lvl="8" indent="-15240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556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 Polars: a lightning-fast, single instance </a:t>
            </a:r>
            <a:r>
              <a:rPr lang="en-US" sz="1556" err="1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DataFrame</a:t>
            </a:r>
            <a:r>
              <a:rPr lang="en-US" sz="1556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 library for Rust and Python (</a:t>
            </a:r>
            <a:r>
              <a:rPr lang="en-US" sz="1556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  <a:hlinkClick r:id="rId7"/>
              </a:rPr>
              <a:t>https://www.pola.rs</a:t>
            </a:r>
            <a:r>
              <a:rPr lang="en-US" sz="1556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)</a:t>
            </a:r>
          </a:p>
          <a:p>
            <a:pPr marL="212725" lvl="7" indent="-15240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550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 </a:t>
            </a:r>
            <a:r>
              <a:rPr lang="en-US" sz="1550" err="1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DuckDB</a:t>
            </a:r>
            <a:r>
              <a:rPr lang="en-US" sz="1550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 (</a:t>
            </a:r>
            <a:r>
              <a:rPr lang="en-US" sz="1550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https://duckdb.org</a:t>
            </a:r>
            <a:r>
              <a:rPr lang="en-US" sz="1550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) is an in-process SQL OLAP database management system. Read Data Intensive not Write Data Intensive.</a:t>
            </a:r>
            <a:endParaRPr lang="en-US" sz="1550">
              <a:solidFill>
                <a:schemeClr val="tx2">
                  <a:lumMod val="75000"/>
                </a:schemeClr>
              </a:solidFill>
              <a:latin typeface="Roboto Light"/>
              <a:ea typeface="Roboto Light"/>
              <a:cs typeface="Roboto Light"/>
            </a:endParaRPr>
          </a:p>
          <a:p>
            <a:pPr marL="517525" lvl="8">
              <a:buClr>
                <a:schemeClr val="accent1"/>
              </a:buClr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en-US" sz="1556">
              <a:solidFill>
                <a:schemeClr val="tx2">
                  <a:lumMod val="75000"/>
                </a:schemeClr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536575" lvl="8" indent="-28575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lang="en-US" sz="1556">
              <a:solidFill>
                <a:schemeClr val="tx2">
                  <a:lumMod val="75000"/>
                </a:schemeClr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27594147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A589EE4-E6B8-8ACB-C111-81175303691E}"/>
              </a:ext>
            </a:extLst>
          </p:cNvPr>
          <p:cNvSpPr txBox="1"/>
          <p:nvPr/>
        </p:nvSpPr>
        <p:spPr>
          <a:xfrm>
            <a:off x="604846" y="538130"/>
            <a:ext cx="110921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 sz="3600">
                <a:solidFill>
                  <a:srgbClr val="02A0B9"/>
                </a:solidFill>
                <a:latin typeface="Raleway" pitchFamily="34" charset="0"/>
                <a:cs typeface="Arial" pitchFamily="34" charset="0"/>
              </a:defRPr>
            </a:lvl1pPr>
          </a:lstStyle>
          <a:p>
            <a:r>
              <a:rPr lang="it-IT" sz="2400" b="1">
                <a:solidFill>
                  <a:srgbClr val="1F284B">
                    <a:alpha val="90000"/>
                  </a:srgbClr>
                </a:solidFill>
                <a:latin typeface="Poppins ExtraBold" pitchFamily="2" charset="77"/>
                <a:ea typeface="Roboto Bold"/>
                <a:cs typeface="Poppins ExtraBold" pitchFamily="2" charset="77"/>
              </a:rPr>
              <a:t>Data Governance e Data </a:t>
            </a:r>
            <a:r>
              <a:rPr lang="it-IT" sz="2400" b="1" err="1">
                <a:solidFill>
                  <a:srgbClr val="1F284B">
                    <a:alpha val="90000"/>
                  </a:srgbClr>
                </a:solidFill>
                <a:latin typeface="Poppins ExtraBold" pitchFamily="2" charset="77"/>
                <a:ea typeface="Roboto Bold"/>
                <a:cs typeface="Poppins ExtraBold" pitchFamily="2" charset="77"/>
              </a:rPr>
              <a:t>Catalogues</a:t>
            </a:r>
            <a:endParaRPr lang="it-IT" sz="2400" b="1">
              <a:solidFill>
                <a:srgbClr val="1F284B">
                  <a:alpha val="90000"/>
                </a:srgbClr>
              </a:solidFill>
              <a:latin typeface="Poppins ExtraBold" pitchFamily="2" charset="77"/>
              <a:ea typeface="Roboto Bold"/>
              <a:cs typeface="Poppins ExtraBold" pitchFamily="2" charset="77"/>
            </a:endParaRPr>
          </a:p>
          <a:p>
            <a:endParaRPr lang="it-IT" sz="2400" b="1">
              <a:solidFill>
                <a:srgbClr val="1F284B">
                  <a:alpha val="90000"/>
                </a:srgbClr>
              </a:solidFill>
              <a:latin typeface="Poppins ExtraBold" pitchFamily="2" charset="77"/>
              <a:ea typeface="Roboto Bold"/>
              <a:cs typeface="Poppins ExtraBold" pitchFamily="2" charset="77"/>
            </a:endParaRPr>
          </a:p>
        </p:txBody>
      </p:sp>
      <p:cxnSp>
        <p:nvCxnSpPr>
          <p:cNvPr id="3" name="Connettore 1 2">
            <a:extLst>
              <a:ext uri="{FF2B5EF4-FFF2-40B4-BE49-F238E27FC236}">
                <a16:creationId xmlns:a16="http://schemas.microsoft.com/office/drawing/2014/main" id="{72C86BC1-717D-335A-3DC2-50473FC1C8A3}"/>
              </a:ext>
            </a:extLst>
          </p:cNvPr>
          <p:cNvCxnSpPr/>
          <p:nvPr/>
        </p:nvCxnSpPr>
        <p:spPr>
          <a:xfrm>
            <a:off x="707036" y="1079821"/>
            <a:ext cx="295875" cy="0"/>
          </a:xfrm>
          <a:prstGeom prst="line">
            <a:avLst/>
          </a:prstGeom>
          <a:ln w="50800">
            <a:solidFill>
              <a:srgbClr val="00AB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CCD30E8-503E-573B-C2B6-2C7756FC9482}"/>
              </a:ext>
            </a:extLst>
          </p:cNvPr>
          <p:cNvSpPr txBox="1"/>
          <p:nvPr/>
        </p:nvSpPr>
        <p:spPr>
          <a:xfrm>
            <a:off x="531382" y="1419270"/>
            <a:ext cx="9735502" cy="12894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536575" lvl="8" indent="-28575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550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Governance: “a data management function to ensure the quality, integrity, security, and usability of the data collected by an organization”. Naming Convention and Organization.</a:t>
            </a:r>
            <a:endParaRPr lang="en-US" sz="1556">
              <a:solidFill>
                <a:schemeClr val="tx2">
                  <a:lumMod val="75000"/>
                </a:schemeClr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536575" lvl="8" indent="-28575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556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The most critical piece is to have a data catalog.</a:t>
            </a:r>
          </a:p>
          <a:p>
            <a:pPr marL="536575" lvl="8" indent="-28575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556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A catalog is needed for storing all the metadata that qualify data from the semantic and security standpoint</a:t>
            </a:r>
          </a:p>
        </p:txBody>
      </p:sp>
      <p:pic>
        <p:nvPicPr>
          <p:cNvPr id="5" name="Picture 4" descr="Diagram, text&#10;&#10;Description automatically generated">
            <a:extLst>
              <a:ext uri="{FF2B5EF4-FFF2-40B4-BE49-F238E27FC236}">
                <a16:creationId xmlns:a16="http://schemas.microsoft.com/office/drawing/2014/main" id="{4BEFDB41-3320-714E-DDD7-258BD99530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22"/>
          <a:stretch/>
        </p:blipFill>
        <p:spPr>
          <a:xfrm>
            <a:off x="666440" y="2758865"/>
            <a:ext cx="2360004" cy="2441992"/>
          </a:xfrm>
          <a:prstGeom prst="rect">
            <a:avLst/>
          </a:prstGeom>
        </p:spPr>
      </p:pic>
      <p:pic>
        <p:nvPicPr>
          <p:cNvPr id="6" name="Immagine 22">
            <a:extLst>
              <a:ext uri="{FF2B5EF4-FFF2-40B4-BE49-F238E27FC236}">
                <a16:creationId xmlns:a16="http://schemas.microsoft.com/office/drawing/2014/main" id="{D830FAE9-8247-132F-0883-E9334C046A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34"/>
          <a:stretch/>
        </p:blipFill>
        <p:spPr>
          <a:xfrm>
            <a:off x="3381044" y="2862306"/>
            <a:ext cx="1867339" cy="439742"/>
          </a:xfrm>
          <a:prstGeom prst="rect">
            <a:avLst/>
          </a:prstGeom>
        </p:spPr>
      </p:pic>
      <p:pic>
        <p:nvPicPr>
          <p:cNvPr id="7" name="Picture 4" descr="Apache Ranger – Introduction">
            <a:extLst>
              <a:ext uri="{FF2B5EF4-FFF2-40B4-BE49-F238E27FC236}">
                <a16:creationId xmlns:a16="http://schemas.microsoft.com/office/drawing/2014/main" id="{CA3B973A-117E-864A-D8C3-7DF938C06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788" y="4243301"/>
            <a:ext cx="2072607" cy="43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953C962-9F7C-D9C7-1340-D39223629E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788" y="2785284"/>
            <a:ext cx="1631188" cy="562479"/>
          </a:xfrm>
          <a:prstGeom prst="rect">
            <a:avLst/>
          </a:prstGeom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2991169-18C9-105F-49E4-16B5A11BD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788" y="3575661"/>
            <a:ext cx="1941300" cy="439742"/>
          </a:xfrm>
          <a:prstGeom prst="rect">
            <a:avLst/>
          </a:prstGeom>
        </p:spPr>
      </p:pic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D3968E2-2379-BC92-08DB-98689A41B7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712" y="3497165"/>
            <a:ext cx="2360004" cy="6427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9C1F24-2B28-3DE7-85FC-1ABAEE786671}"/>
              </a:ext>
            </a:extLst>
          </p:cNvPr>
          <p:cNvSpPr txBox="1"/>
          <p:nvPr/>
        </p:nvSpPr>
        <p:spPr>
          <a:xfrm>
            <a:off x="3381044" y="2482525"/>
            <a:ext cx="1618388" cy="338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Data Catalogues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FD38DB-C17C-2D1E-670C-623493436B71}"/>
              </a:ext>
            </a:extLst>
          </p:cNvPr>
          <p:cNvSpPr txBox="1"/>
          <p:nvPr/>
        </p:nvSpPr>
        <p:spPr>
          <a:xfrm>
            <a:off x="6582073" y="2482525"/>
            <a:ext cx="2461567" cy="338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Access Control &amp; Auditing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5F6AD907-43AC-A718-8A97-B50D9FB183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273" y="4190122"/>
            <a:ext cx="1524000" cy="54610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F2455EB5-CDB0-AF9E-9C55-5D2A22A993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781" y="4736222"/>
            <a:ext cx="1953492" cy="1024498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7CD087DC-CEBC-18FA-831E-9559FBB097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502" y="4736222"/>
            <a:ext cx="825422" cy="75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2785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A589EE4-E6B8-8ACB-C111-81175303691E}"/>
              </a:ext>
            </a:extLst>
          </p:cNvPr>
          <p:cNvSpPr txBox="1"/>
          <p:nvPr/>
        </p:nvSpPr>
        <p:spPr>
          <a:xfrm>
            <a:off x="604846" y="538130"/>
            <a:ext cx="11092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 sz="3600">
                <a:solidFill>
                  <a:srgbClr val="02A0B9"/>
                </a:solidFill>
                <a:latin typeface="Raleway" pitchFamily="34" charset="0"/>
                <a:cs typeface="Arial" pitchFamily="34" charset="0"/>
              </a:defRPr>
            </a:lvl1pPr>
          </a:lstStyle>
          <a:p>
            <a:r>
              <a:rPr lang="it-IT" sz="2400" b="1">
                <a:solidFill>
                  <a:srgbClr val="1F284B">
                    <a:alpha val="90000"/>
                  </a:srgbClr>
                </a:solidFill>
                <a:latin typeface="Poppins ExtraBold" pitchFamily="2" charset="77"/>
                <a:ea typeface="Roboto Bold"/>
                <a:cs typeface="Poppins ExtraBold" pitchFamily="2" charset="77"/>
              </a:rPr>
              <a:t>Data </a:t>
            </a:r>
            <a:r>
              <a:rPr lang="it-IT" sz="2400" b="1" err="1">
                <a:solidFill>
                  <a:srgbClr val="1F284B">
                    <a:alpha val="90000"/>
                  </a:srgbClr>
                </a:solidFill>
                <a:latin typeface="Poppins ExtraBold" pitchFamily="2" charset="77"/>
                <a:ea typeface="Roboto Bold"/>
                <a:cs typeface="Poppins ExtraBold" pitchFamily="2" charset="77"/>
              </a:rPr>
              <a:t>Orchestration</a:t>
            </a:r>
            <a:endParaRPr lang="it-IT" sz="2400" b="1">
              <a:solidFill>
                <a:srgbClr val="1F284B">
                  <a:alpha val="90000"/>
                </a:srgbClr>
              </a:solidFill>
              <a:latin typeface="Poppins ExtraBold" pitchFamily="2" charset="77"/>
              <a:ea typeface="Roboto Bold"/>
              <a:cs typeface="Poppins ExtraBold" pitchFamily="2" charset="77"/>
            </a:endParaRPr>
          </a:p>
        </p:txBody>
      </p:sp>
      <p:cxnSp>
        <p:nvCxnSpPr>
          <p:cNvPr id="3" name="Connettore 1 2">
            <a:extLst>
              <a:ext uri="{FF2B5EF4-FFF2-40B4-BE49-F238E27FC236}">
                <a16:creationId xmlns:a16="http://schemas.microsoft.com/office/drawing/2014/main" id="{72C86BC1-717D-335A-3DC2-50473FC1C8A3}"/>
              </a:ext>
            </a:extLst>
          </p:cNvPr>
          <p:cNvCxnSpPr/>
          <p:nvPr/>
        </p:nvCxnSpPr>
        <p:spPr>
          <a:xfrm>
            <a:off x="707036" y="1079821"/>
            <a:ext cx="295875" cy="0"/>
          </a:xfrm>
          <a:prstGeom prst="line">
            <a:avLst/>
          </a:prstGeom>
          <a:ln w="50800">
            <a:solidFill>
              <a:srgbClr val="00AB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AF95B99-22AE-886C-9DC3-C86BE98B3DC7}"/>
              </a:ext>
            </a:extLst>
          </p:cNvPr>
          <p:cNvSpPr txBox="1"/>
          <p:nvPr/>
        </p:nvSpPr>
        <p:spPr>
          <a:xfrm>
            <a:off x="612890" y="1366298"/>
            <a:ext cx="9735502" cy="15288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285750" lvl="8" indent="-28575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556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A </a:t>
            </a:r>
            <a:r>
              <a:rPr lang="en-US" sz="1556" err="1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BigData</a:t>
            </a:r>
            <a:r>
              <a:rPr lang="en-US" sz="1556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 platform is a data refinery</a:t>
            </a:r>
          </a:p>
          <a:p>
            <a:pPr marL="285750" lvl="8" indent="-28575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556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It implements processes that refine raw data to more valuable/refined data</a:t>
            </a:r>
          </a:p>
          <a:p>
            <a:pPr marL="285750" lvl="8" indent="-28575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556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Valuable means data that provides actionable hints to improve business processes</a:t>
            </a:r>
          </a:p>
          <a:p>
            <a:pPr marL="285750" lvl="8" indent="-28575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556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A refinement process usually comprises single steps that must be orchestrated together</a:t>
            </a:r>
          </a:p>
          <a:p>
            <a:pPr marL="285750" lvl="8" indent="-28575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556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A single step can be a Spark job or an Impala/</a:t>
            </a:r>
            <a:r>
              <a:rPr lang="en-US" sz="1556" err="1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Dremio</a:t>
            </a:r>
            <a:r>
              <a:rPr lang="en-US" sz="1556">
                <a:solidFill>
                  <a:schemeClr val="tx2">
                    <a:lumMod val="75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 query; the orchestrator allows gluing all those steps into a data transformation pipeline</a:t>
            </a:r>
          </a:p>
        </p:txBody>
      </p:sp>
      <p:pic>
        <p:nvPicPr>
          <p:cNvPr id="1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B131D5BE-13C7-70A6-0B83-1ACC8ADA2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455" y="2951553"/>
            <a:ext cx="1573113" cy="806934"/>
          </a:xfrm>
          <a:prstGeom prst="rect">
            <a:avLst/>
          </a:prstGeom>
        </p:spPr>
      </p:pic>
      <p:pic>
        <p:nvPicPr>
          <p:cNvPr id="18" name="Picture 1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C895246-30B1-0C38-69AB-944ACF85F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110" y="3814866"/>
            <a:ext cx="1505458" cy="430131"/>
          </a:xfrm>
          <a:prstGeom prst="rect">
            <a:avLst/>
          </a:prstGeom>
        </p:spPr>
      </p:pic>
      <p:pic>
        <p:nvPicPr>
          <p:cNvPr id="20" name="Picture 1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3172109-89AA-95A8-1A9F-B2B89D52F3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15" y="2923169"/>
            <a:ext cx="5060904" cy="2955342"/>
          </a:xfrm>
          <a:prstGeom prst="rect">
            <a:avLst/>
          </a:prstGeom>
        </p:spPr>
      </p:pic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51D6A90E-4421-CC74-05D6-E673E8F57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42110" y="4416110"/>
            <a:ext cx="1300677" cy="34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3626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>
            <a:extLst>
              <a:ext uri="{FF2B5EF4-FFF2-40B4-BE49-F238E27FC236}">
                <a16:creationId xmlns:a16="http://schemas.microsoft.com/office/drawing/2014/main" id="{B2B7FD60-7A18-3478-8DCD-1171B09EBE08}"/>
              </a:ext>
            </a:extLst>
          </p:cNvPr>
          <p:cNvCxnSpPr/>
          <p:nvPr/>
        </p:nvCxnSpPr>
        <p:spPr>
          <a:xfrm>
            <a:off x="707036" y="1079821"/>
            <a:ext cx="295875" cy="0"/>
          </a:xfrm>
          <a:prstGeom prst="line">
            <a:avLst/>
          </a:prstGeom>
          <a:ln w="50800">
            <a:solidFill>
              <a:srgbClr val="00AB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A27F7BE-9AA6-201C-9E18-701D20D1D00F}"/>
              </a:ext>
            </a:extLst>
          </p:cNvPr>
          <p:cNvSpPr txBox="1"/>
          <p:nvPr/>
        </p:nvSpPr>
        <p:spPr>
          <a:xfrm>
            <a:off x="604846" y="451185"/>
            <a:ext cx="98599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 sz="3600">
                <a:solidFill>
                  <a:srgbClr val="02A0B9"/>
                </a:solidFill>
                <a:latin typeface="Raleway" pitchFamily="34" charset="0"/>
                <a:cs typeface="Arial" pitchFamily="34" charset="0"/>
              </a:defRPr>
            </a:lvl1pPr>
          </a:lstStyle>
          <a:p>
            <a:r>
              <a:rPr lang="it-IT" sz="2500" b="1">
                <a:solidFill>
                  <a:srgbClr val="FFFFFF">
                    <a:alpha val="90000"/>
                  </a:srgbClr>
                </a:solidFill>
                <a:latin typeface="Poppins SemiBold" pitchFamily="2" charset="77"/>
                <a:ea typeface="Roboto Bold"/>
                <a:cs typeface="Poppins SemiBold" pitchFamily="2" charset="77"/>
              </a:rPr>
              <a:t>Speakers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7A743ED-099F-B2DE-41BD-7F5D3DF4AFF6}"/>
              </a:ext>
            </a:extLst>
          </p:cNvPr>
          <p:cNvSpPr txBox="1"/>
          <p:nvPr/>
        </p:nvSpPr>
        <p:spPr>
          <a:xfrm>
            <a:off x="798786" y="1513490"/>
            <a:ext cx="5076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Riccardo Amadio</a:t>
            </a:r>
            <a:br>
              <a:rPr lang="it-IT">
                <a:solidFill>
                  <a:schemeClr val="bg1"/>
                </a:solidFill>
              </a:rPr>
            </a:br>
            <a:r>
              <a:rPr lang="it-IT">
                <a:solidFill>
                  <a:schemeClr val="bg1"/>
                </a:solidFill>
              </a:rPr>
              <a:t>Senior Data </a:t>
            </a:r>
            <a:r>
              <a:rPr lang="it-IT" err="1">
                <a:solidFill>
                  <a:schemeClr val="bg1"/>
                </a:solidFill>
              </a:rPr>
              <a:t>Engineer</a:t>
            </a:r>
            <a:br>
              <a:rPr lang="it-IT">
                <a:solidFill>
                  <a:schemeClr val="bg1"/>
                </a:solidFill>
              </a:rPr>
            </a:br>
            <a:r>
              <a:rPr lang="it-IT">
                <a:solidFill>
                  <a:schemeClr val="bg1"/>
                </a:solidFill>
              </a:rPr>
              <a:t>Agile Lab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7BDEE1E-4D9C-FFAC-6944-F97F328B7FF6}"/>
              </a:ext>
            </a:extLst>
          </p:cNvPr>
          <p:cNvSpPr txBox="1"/>
          <p:nvPr/>
        </p:nvSpPr>
        <p:spPr>
          <a:xfrm>
            <a:off x="5975131" y="1513490"/>
            <a:ext cx="5076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>
                <a:solidFill>
                  <a:schemeClr val="bg1"/>
                </a:solidFill>
              </a:rPr>
              <a:t>Antonio Murgia</a:t>
            </a:r>
            <a:br>
              <a:rPr lang="it-IT">
                <a:solidFill>
                  <a:schemeClr val="bg1"/>
                </a:solidFill>
              </a:rPr>
            </a:br>
            <a:r>
              <a:rPr lang="it-IT">
                <a:solidFill>
                  <a:schemeClr val="bg1"/>
                </a:solidFill>
              </a:rPr>
              <a:t>Data Architect</a:t>
            </a:r>
            <a:br>
              <a:rPr lang="it-IT">
                <a:solidFill>
                  <a:schemeClr val="bg1"/>
                </a:solidFill>
              </a:rPr>
            </a:br>
            <a:r>
              <a:rPr lang="it-IT">
                <a:solidFill>
                  <a:schemeClr val="bg1"/>
                </a:solidFill>
              </a:rPr>
              <a:t>Agile Lab</a:t>
            </a:r>
          </a:p>
        </p:txBody>
      </p:sp>
      <p:pic>
        <p:nvPicPr>
          <p:cNvPr id="7" name="Immagine 6" descr="Immagine che contiene vestiti, persona, Viso umano, cappello&#10;&#10;Descrizione generata automaticamente">
            <a:extLst>
              <a:ext uri="{FF2B5EF4-FFF2-40B4-BE49-F238E27FC236}">
                <a16:creationId xmlns:a16="http://schemas.microsoft.com/office/drawing/2014/main" id="{50469D13-5B34-3A97-5476-CD6B5FF79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945" y="3058857"/>
            <a:ext cx="2654997" cy="2653862"/>
          </a:xfrm>
          <a:prstGeom prst="rect">
            <a:avLst/>
          </a:prstGeom>
        </p:spPr>
      </p:pic>
      <p:pic>
        <p:nvPicPr>
          <p:cNvPr id="9" name="Immagine 8" descr="Immagine che contiene Viso umano, Barba umana, uomo, vestiti&#10;&#10;Descrizione generata automaticamente">
            <a:extLst>
              <a:ext uri="{FF2B5EF4-FFF2-40B4-BE49-F238E27FC236}">
                <a16:creationId xmlns:a16="http://schemas.microsoft.com/office/drawing/2014/main" id="{410A3D94-44F2-F9C2-C24A-061376540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8819" y="2891927"/>
            <a:ext cx="2814236" cy="281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549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A589EE4-E6B8-8ACB-C111-81175303691E}"/>
              </a:ext>
            </a:extLst>
          </p:cNvPr>
          <p:cNvSpPr txBox="1"/>
          <p:nvPr/>
        </p:nvSpPr>
        <p:spPr>
          <a:xfrm>
            <a:off x="604846" y="538130"/>
            <a:ext cx="1109215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it-IT"/>
            </a:defPPr>
            <a:lvl1pPr>
              <a:defRPr sz="3600">
                <a:solidFill>
                  <a:srgbClr val="02A0B9"/>
                </a:solidFill>
                <a:latin typeface="Raleway" pitchFamily="34" charset="0"/>
                <a:cs typeface="Arial" pitchFamily="34" charset="0"/>
              </a:defRPr>
            </a:lvl1pPr>
          </a:lstStyle>
          <a:p>
            <a:r>
              <a:rPr lang="it-IT" sz="2400" b="1">
                <a:solidFill>
                  <a:srgbClr val="1F284B">
                    <a:alpha val="90000"/>
                  </a:srgbClr>
                </a:solidFill>
                <a:latin typeface="Poppins ExtraBold"/>
                <a:ea typeface="Roboto Bold"/>
                <a:cs typeface="Poppins ExtraBold"/>
              </a:rPr>
              <a:t>Data </a:t>
            </a:r>
            <a:r>
              <a:rPr lang="it-IT" sz="2400" b="1" err="1">
                <a:solidFill>
                  <a:srgbClr val="1F284B">
                    <a:alpha val="90000"/>
                  </a:srgbClr>
                </a:solidFill>
                <a:latin typeface="Poppins ExtraBold"/>
                <a:ea typeface="Roboto Bold"/>
                <a:cs typeface="Poppins ExtraBold"/>
              </a:rPr>
              <a:t>Refinement</a:t>
            </a:r>
            <a:r>
              <a:rPr lang="it-IT" sz="2400" b="1">
                <a:solidFill>
                  <a:srgbClr val="1F284B">
                    <a:alpha val="90000"/>
                  </a:srgbClr>
                </a:solidFill>
                <a:latin typeface="Poppins ExtraBold"/>
                <a:ea typeface="Roboto Bold"/>
                <a:cs typeface="Poppins ExtraBold"/>
              </a:rPr>
              <a:t>- </a:t>
            </a:r>
            <a:r>
              <a:rPr lang="it-IT" sz="2400" b="1" err="1">
                <a:solidFill>
                  <a:srgbClr val="1F284B">
                    <a:alpha val="90000"/>
                  </a:srgbClr>
                </a:solidFill>
                <a:latin typeface="Poppins ExtraBold"/>
                <a:ea typeface="Roboto Bold"/>
                <a:cs typeface="Poppins ExtraBold"/>
              </a:rPr>
              <a:t>Medallion</a:t>
            </a:r>
          </a:p>
        </p:txBody>
      </p:sp>
      <p:cxnSp>
        <p:nvCxnSpPr>
          <p:cNvPr id="3" name="Connettore 1 2">
            <a:extLst>
              <a:ext uri="{FF2B5EF4-FFF2-40B4-BE49-F238E27FC236}">
                <a16:creationId xmlns:a16="http://schemas.microsoft.com/office/drawing/2014/main" id="{72C86BC1-717D-335A-3DC2-50473FC1C8A3}"/>
              </a:ext>
            </a:extLst>
          </p:cNvPr>
          <p:cNvCxnSpPr/>
          <p:nvPr/>
        </p:nvCxnSpPr>
        <p:spPr>
          <a:xfrm>
            <a:off x="707036" y="1079821"/>
            <a:ext cx="295875" cy="0"/>
          </a:xfrm>
          <a:prstGeom prst="line">
            <a:avLst/>
          </a:prstGeom>
          <a:ln w="50800">
            <a:solidFill>
              <a:srgbClr val="00AB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AD8544C-942C-97A5-7309-484C913773A7}"/>
              </a:ext>
            </a:extLst>
          </p:cNvPr>
          <p:cNvSpPr txBox="1"/>
          <p:nvPr/>
        </p:nvSpPr>
        <p:spPr>
          <a:xfrm>
            <a:off x="604846" y="1373614"/>
            <a:ext cx="9735502" cy="5711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285750" lvl="8" indent="-28575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556">
                <a:solidFill>
                  <a:schemeClr val="tx1"/>
                </a:solidFill>
                <a:latin typeface="Roboto Light"/>
                <a:ea typeface="Roboto Light"/>
                <a:sym typeface="Roboto Light"/>
              </a:rPr>
              <a:t>During the refinement process data is transformed and moved from a ”zone” of lower value to a ”zone” of higher value</a:t>
            </a:r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09C392DF-5C01-26D3-45C0-25772DF08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46" y="2096627"/>
            <a:ext cx="4962024" cy="2816582"/>
          </a:xfrm>
          <a:prstGeom prst="rect">
            <a:avLst/>
          </a:prstGeom>
        </p:spPr>
      </p:pic>
      <p:pic>
        <p:nvPicPr>
          <p:cNvPr id="6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114AEF38-6AB9-C081-3620-8C7126547B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098" y="2238583"/>
            <a:ext cx="6217637" cy="255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72564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A589EE4-E6B8-8ACB-C111-81175303691E}"/>
              </a:ext>
            </a:extLst>
          </p:cNvPr>
          <p:cNvSpPr txBox="1"/>
          <p:nvPr/>
        </p:nvSpPr>
        <p:spPr>
          <a:xfrm>
            <a:off x="604846" y="538130"/>
            <a:ext cx="11092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 sz="3600">
                <a:solidFill>
                  <a:srgbClr val="02A0B9"/>
                </a:solidFill>
                <a:latin typeface="Raleway" pitchFamily="34" charset="0"/>
                <a:cs typeface="Arial" pitchFamily="34" charset="0"/>
              </a:defRPr>
            </a:lvl1pPr>
          </a:lstStyle>
          <a:p>
            <a:r>
              <a:rPr lang="it-IT" sz="2400" b="1">
                <a:solidFill>
                  <a:srgbClr val="1F284B">
                    <a:alpha val="90000"/>
                  </a:srgbClr>
                </a:solidFill>
                <a:latin typeface="Poppins ExtraBold" pitchFamily="2" charset="77"/>
                <a:ea typeface="Roboto Bold"/>
                <a:cs typeface="Poppins ExtraBold" pitchFamily="2" charset="77"/>
              </a:rPr>
              <a:t>Deployment </a:t>
            </a:r>
            <a:r>
              <a:rPr lang="it-IT" sz="2400" b="1" err="1">
                <a:solidFill>
                  <a:srgbClr val="1F284B">
                    <a:alpha val="90000"/>
                  </a:srgbClr>
                </a:solidFill>
                <a:latin typeface="Poppins ExtraBold" pitchFamily="2" charset="77"/>
                <a:ea typeface="Roboto Bold"/>
                <a:cs typeface="Poppins ExtraBold" pitchFamily="2" charset="77"/>
              </a:rPr>
              <a:t>environments</a:t>
            </a:r>
            <a:r>
              <a:rPr lang="it-IT" sz="2400" b="1">
                <a:solidFill>
                  <a:srgbClr val="1F284B">
                    <a:alpha val="90000"/>
                  </a:srgbClr>
                </a:solidFill>
                <a:latin typeface="Poppins ExtraBold" pitchFamily="2" charset="77"/>
                <a:ea typeface="Roboto Bold"/>
                <a:cs typeface="Poppins ExtraBold" pitchFamily="2" charset="77"/>
              </a:rPr>
              <a:t>: cloud, on-</a:t>
            </a:r>
            <a:r>
              <a:rPr lang="it-IT" sz="2400" b="1" err="1">
                <a:solidFill>
                  <a:srgbClr val="1F284B">
                    <a:alpha val="90000"/>
                  </a:srgbClr>
                </a:solidFill>
                <a:latin typeface="Poppins ExtraBold" pitchFamily="2" charset="77"/>
                <a:ea typeface="Roboto Bold"/>
                <a:cs typeface="Poppins ExtraBold" pitchFamily="2" charset="77"/>
              </a:rPr>
              <a:t>premises</a:t>
            </a:r>
            <a:r>
              <a:rPr lang="it-IT" sz="2400" b="1">
                <a:solidFill>
                  <a:srgbClr val="1F284B">
                    <a:alpha val="90000"/>
                  </a:srgbClr>
                </a:solidFill>
                <a:latin typeface="Poppins ExtraBold" pitchFamily="2" charset="77"/>
                <a:ea typeface="Roboto Bold"/>
                <a:cs typeface="Poppins ExtraBold" pitchFamily="2" charset="77"/>
              </a:rPr>
              <a:t>, cloud-native</a:t>
            </a:r>
          </a:p>
        </p:txBody>
      </p:sp>
      <p:cxnSp>
        <p:nvCxnSpPr>
          <p:cNvPr id="3" name="Connettore 1 2">
            <a:extLst>
              <a:ext uri="{FF2B5EF4-FFF2-40B4-BE49-F238E27FC236}">
                <a16:creationId xmlns:a16="http://schemas.microsoft.com/office/drawing/2014/main" id="{72C86BC1-717D-335A-3DC2-50473FC1C8A3}"/>
              </a:ext>
            </a:extLst>
          </p:cNvPr>
          <p:cNvCxnSpPr/>
          <p:nvPr/>
        </p:nvCxnSpPr>
        <p:spPr>
          <a:xfrm>
            <a:off x="707036" y="1079821"/>
            <a:ext cx="295875" cy="0"/>
          </a:xfrm>
          <a:prstGeom prst="line">
            <a:avLst/>
          </a:prstGeom>
          <a:ln w="50800">
            <a:solidFill>
              <a:srgbClr val="00AB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AD8544C-942C-97A5-7309-484C913773A7}"/>
              </a:ext>
            </a:extLst>
          </p:cNvPr>
          <p:cNvSpPr txBox="1"/>
          <p:nvPr/>
        </p:nvSpPr>
        <p:spPr>
          <a:xfrm>
            <a:off x="604846" y="1373614"/>
            <a:ext cx="9735502" cy="22471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285750" lvl="8" indent="-28575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550">
                <a:latin typeface="Roboto Light"/>
                <a:ea typeface="Roboto Light"/>
                <a:sym typeface="Roboto Light"/>
              </a:rPr>
              <a:t>Most enterprises are building their data platforms in the cloud with a combination of </a:t>
            </a:r>
            <a:r>
              <a:rPr lang="en-US" sz="1550" b="1" err="1">
                <a:latin typeface="Roboto Light"/>
                <a:ea typeface="Roboto Light"/>
                <a:sym typeface="Roboto Light"/>
              </a:rPr>
              <a:t>IaaC</a:t>
            </a:r>
            <a:r>
              <a:rPr lang="en-US" sz="1550" b="1">
                <a:latin typeface="Roboto Light"/>
                <a:ea typeface="Roboto Light"/>
                <a:sym typeface="Roboto Light"/>
              </a:rPr>
              <a:t> and PaaS</a:t>
            </a:r>
            <a:endParaRPr lang="en-US" sz="1550" b="1">
              <a:latin typeface="Roboto Light"/>
              <a:ea typeface="Roboto Light"/>
            </a:endParaRPr>
          </a:p>
          <a:p>
            <a:pPr marL="285750" lvl="8" indent="-28575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550" b="1">
                <a:solidFill>
                  <a:srgbClr val="1F284B"/>
                </a:solidFill>
                <a:latin typeface="Roboto Light"/>
                <a:ea typeface="Roboto Light"/>
                <a:cs typeface="Roboto Light"/>
                <a:sym typeface="Roboto Light"/>
              </a:rPr>
              <a:t>Fully managed platforms</a:t>
            </a:r>
            <a:r>
              <a:rPr lang="en-US" sz="1550">
                <a:solidFill>
                  <a:srgbClr val="1F284B"/>
                </a:solidFill>
                <a:latin typeface="Roboto Light"/>
                <a:ea typeface="Roboto Light"/>
                <a:cs typeface="Roboto Light"/>
                <a:sym typeface="Roboto Light"/>
              </a:rPr>
              <a:t> are rising to support enterprises in managing their data, like </a:t>
            </a:r>
            <a:r>
              <a:rPr lang="en-US" sz="1550">
                <a:solidFill>
                  <a:srgbClr val="1F284B"/>
                </a:solidFill>
                <a:latin typeface="Roboto Light"/>
                <a:ea typeface="Roboto Light"/>
                <a:cs typeface="Roboto Light"/>
                <a:sym typeface="Roboto Light"/>
                <a:hlinkClick r:id="rId2"/>
              </a:rPr>
              <a:t>Snowflake</a:t>
            </a:r>
            <a:r>
              <a:rPr lang="en-US" sz="1550">
                <a:solidFill>
                  <a:srgbClr val="1F284B"/>
                </a:solidFill>
                <a:latin typeface="Roboto Light"/>
                <a:ea typeface="Roboto Light"/>
                <a:cs typeface="Roboto Light"/>
                <a:sym typeface="Roboto Light"/>
              </a:rPr>
              <a:t>, </a:t>
            </a:r>
            <a:r>
              <a:rPr lang="en-US" sz="1550">
                <a:solidFill>
                  <a:srgbClr val="1F284B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Databricks</a:t>
            </a:r>
            <a:endParaRPr lang="en-US" sz="1550">
              <a:solidFill>
                <a:srgbClr val="1F284B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285750" lvl="8" indent="-28575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556">
                <a:solidFill>
                  <a:srgbClr val="1F284B"/>
                </a:solidFill>
                <a:latin typeface="Roboto Light"/>
                <a:ea typeface="Roboto Light"/>
                <a:cs typeface="Roboto Light"/>
                <a:sym typeface="Roboto Light"/>
              </a:rPr>
              <a:t>Snowflake is built around an MPP SQL engine, Databricks uses Spark at its core</a:t>
            </a:r>
          </a:p>
          <a:p>
            <a:pPr marL="285750" lvl="8" indent="-28575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556">
                <a:solidFill>
                  <a:srgbClr val="1F284B"/>
                </a:solidFill>
                <a:latin typeface="Roboto Light"/>
                <a:ea typeface="Roboto Light"/>
                <a:cs typeface="Roboto Light"/>
                <a:sym typeface="Roboto Light"/>
              </a:rPr>
              <a:t>A trade-off between easiness and potential high costs and lock-in</a:t>
            </a:r>
          </a:p>
          <a:p>
            <a:pPr marL="285750" lvl="8" indent="-28575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556">
                <a:solidFill>
                  <a:srgbClr val="1F284B"/>
                </a:solidFill>
                <a:latin typeface="Roboto Light"/>
                <a:ea typeface="Roboto Light"/>
                <a:cs typeface="Roboto Light"/>
                <a:sym typeface="Roboto Light"/>
              </a:rPr>
              <a:t>On-premises still has its niche: data sovereignty, highly regulated use cases and when performance is paramount</a:t>
            </a:r>
          </a:p>
          <a:p>
            <a:pPr marL="285750" lvl="8" indent="-28575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550" b="1">
                <a:solidFill>
                  <a:srgbClr val="1F284B"/>
                </a:solidFill>
                <a:latin typeface="Roboto Light"/>
                <a:ea typeface="Roboto Light"/>
                <a:cs typeface="Roboto Light"/>
                <a:sym typeface="Roboto Light"/>
              </a:rPr>
              <a:t>Containerization </a:t>
            </a:r>
            <a:r>
              <a:rPr lang="en-US" sz="1550">
                <a:solidFill>
                  <a:srgbClr val="1F284B"/>
                </a:solidFill>
                <a:latin typeface="Roboto Light"/>
                <a:ea typeface="Roboto Light"/>
                <a:cs typeface="Roboto Light"/>
                <a:sym typeface="Roboto Light"/>
              </a:rPr>
              <a:t>and the advent of the cloud-native movement driven by the adoption of Kubernetes is a candidate to become a common abstraction among the different deployment environments</a:t>
            </a:r>
            <a:endParaRPr lang="en-US" sz="1550">
              <a:solidFill>
                <a:srgbClr val="1F284B"/>
              </a:solidFill>
              <a:latin typeface="Roboto Light"/>
              <a:ea typeface="Roboto Light"/>
              <a:cs typeface="Roboto Light"/>
            </a:endParaRPr>
          </a:p>
          <a:p>
            <a:pPr marL="285750" lvl="8" indent="-285750">
              <a:buClr>
                <a:schemeClr val="accent1"/>
              </a:buClr>
              <a:buFont typeface="Wingdings" pitchFamily="2" charset="2"/>
              <a:buChar char="q"/>
              <a:defRPr sz="1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sz="1550" b="1" err="1">
                <a:solidFill>
                  <a:srgbClr val="1F284B"/>
                </a:solidFill>
                <a:latin typeface="Roboto Light"/>
                <a:ea typeface="Roboto Light"/>
                <a:cs typeface="Roboto Light"/>
                <a:sym typeface="Roboto Light"/>
              </a:rPr>
              <a:t>BigData</a:t>
            </a:r>
            <a:r>
              <a:rPr lang="en-US" sz="1550" b="1">
                <a:solidFill>
                  <a:srgbClr val="1F284B"/>
                </a:solidFill>
                <a:latin typeface="Roboto Light"/>
                <a:ea typeface="Roboto Light"/>
                <a:cs typeface="Roboto Light"/>
                <a:sym typeface="Roboto Light"/>
              </a:rPr>
              <a:t> on Kubernetes</a:t>
            </a:r>
            <a:r>
              <a:rPr lang="en-US" sz="1550">
                <a:solidFill>
                  <a:srgbClr val="1F284B"/>
                </a:solidFill>
                <a:latin typeface="Roboto Light"/>
                <a:ea typeface="Roboto Light"/>
                <a:cs typeface="Roboto Light"/>
                <a:sym typeface="Roboto Light"/>
              </a:rPr>
              <a:t> is getting increasingly popular and being pushed by the cloud providers as well</a:t>
            </a:r>
            <a:endParaRPr lang="en-US" sz="1550">
              <a:solidFill>
                <a:srgbClr val="1F284B"/>
              </a:solidFill>
              <a:latin typeface="Roboto Light"/>
              <a:ea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85365967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3">
            <a:extLst>
              <a:ext uri="{FF2B5EF4-FFF2-40B4-BE49-F238E27FC236}">
                <a16:creationId xmlns:a16="http://schemas.microsoft.com/office/drawing/2014/main" id="{3BA40F28-2333-F262-F506-995DE2A48D77}"/>
              </a:ext>
            </a:extLst>
          </p:cNvPr>
          <p:cNvSpPr/>
          <p:nvPr/>
        </p:nvSpPr>
        <p:spPr>
          <a:xfrm flipH="1">
            <a:off x="5254425" y="1056180"/>
            <a:ext cx="6444354" cy="2634841"/>
          </a:xfrm>
          <a:prstGeom prst="rect">
            <a:avLst/>
          </a:prstGeom>
          <a:solidFill>
            <a:srgbClr val="003D58">
              <a:alpha val="4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862" tIns="54862" rIns="54862" bIns="54862" numCol="1" spcCol="38100" rtlCol="0" anchor="ctr">
            <a:noAutofit/>
          </a:bodyPr>
          <a:lstStyle/>
          <a:p>
            <a:endParaRPr sz="2160"/>
          </a:p>
        </p:txBody>
      </p:sp>
      <p:sp>
        <p:nvSpPr>
          <p:cNvPr id="3" name="Rectangle: Rounded Corners 36">
            <a:extLst>
              <a:ext uri="{FF2B5EF4-FFF2-40B4-BE49-F238E27FC236}">
                <a16:creationId xmlns:a16="http://schemas.microsoft.com/office/drawing/2014/main" id="{1D98FFD9-8BF6-98DD-BDA8-5B105A343A98}"/>
              </a:ext>
            </a:extLst>
          </p:cNvPr>
          <p:cNvSpPr/>
          <p:nvPr/>
        </p:nvSpPr>
        <p:spPr>
          <a:xfrm>
            <a:off x="8574058" y="1211152"/>
            <a:ext cx="3012014" cy="23495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GB" sz="2400" err="1"/>
          </a:p>
        </p:txBody>
      </p:sp>
      <p:sp>
        <p:nvSpPr>
          <p:cNvPr id="4" name="CasellaDiTesto 1">
            <a:extLst>
              <a:ext uri="{FF2B5EF4-FFF2-40B4-BE49-F238E27FC236}">
                <a16:creationId xmlns:a16="http://schemas.microsoft.com/office/drawing/2014/main" id="{85E4B964-82F6-F686-4596-86F5BAC15026}"/>
              </a:ext>
            </a:extLst>
          </p:cNvPr>
          <p:cNvSpPr txBox="1"/>
          <p:nvPr/>
        </p:nvSpPr>
        <p:spPr>
          <a:xfrm>
            <a:off x="470721" y="322486"/>
            <a:ext cx="10279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 sz="3600">
                <a:solidFill>
                  <a:srgbClr val="02A0B9"/>
                </a:solidFill>
                <a:latin typeface="Raleway" pitchFamily="34" charset="0"/>
                <a:cs typeface="Arial" pitchFamily="34" charset="0"/>
              </a:defRPr>
            </a:lvl1pPr>
          </a:lstStyle>
          <a:p>
            <a:r>
              <a:rPr lang="it-IT">
                <a:solidFill>
                  <a:schemeClr val="accent1"/>
                </a:solidFill>
                <a:latin typeface="Poppins" pitchFamily="2" charset="77"/>
                <a:ea typeface="+mj-ea"/>
                <a:cs typeface="Poppins" pitchFamily="2" charset="77"/>
              </a:rPr>
              <a:t>Data Platform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CB2545D0-A8E6-B045-0F88-A1279DE8EACD}"/>
              </a:ext>
            </a:extLst>
          </p:cNvPr>
          <p:cNvSpPr txBox="1">
            <a:spLocks/>
          </p:cNvSpPr>
          <p:nvPr/>
        </p:nvSpPr>
        <p:spPr>
          <a:xfrm>
            <a:off x="11169226" y="6396945"/>
            <a:ext cx="506835" cy="213783"/>
          </a:xfrm>
          <a:prstGeom prst="rect">
            <a:avLst/>
          </a:prstGeom>
        </p:spPr>
        <p:txBody>
          <a:bodyPr/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8169F0-646E-455B-AF5A-6D6C02EAEAF6}" type="slidenum">
              <a:rPr lang="en-GB" sz="1050" noProof="1" smtClean="0"/>
              <a:pPr/>
              <a:t>22</a:t>
            </a:fld>
            <a:endParaRPr lang="en-GB" sz="1050" noProof="1"/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DE487967-5693-E9FC-37DC-907387C9BF05}"/>
              </a:ext>
            </a:extLst>
          </p:cNvPr>
          <p:cNvSpPr/>
          <p:nvPr/>
        </p:nvSpPr>
        <p:spPr>
          <a:xfrm>
            <a:off x="8878661" y="2089993"/>
            <a:ext cx="2471024" cy="602774"/>
          </a:xfrm>
          <a:prstGeom prst="roundRect">
            <a:avLst/>
          </a:prstGeom>
          <a:solidFill>
            <a:srgbClr val="DD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/>
              </a:solidFill>
            </a:endParaRPr>
          </a:p>
        </p:txBody>
      </p:sp>
      <p:sp>
        <p:nvSpPr>
          <p:cNvPr id="8" name="Rectangle: Rounded Corners 6">
            <a:extLst>
              <a:ext uri="{FF2B5EF4-FFF2-40B4-BE49-F238E27FC236}">
                <a16:creationId xmlns:a16="http://schemas.microsoft.com/office/drawing/2014/main" id="{36ECD55E-A97E-7CC6-435D-61D6ED5D0126}"/>
              </a:ext>
            </a:extLst>
          </p:cNvPr>
          <p:cNvSpPr/>
          <p:nvPr/>
        </p:nvSpPr>
        <p:spPr>
          <a:xfrm>
            <a:off x="8878661" y="2768049"/>
            <a:ext cx="2471023" cy="578470"/>
          </a:xfrm>
          <a:prstGeom prst="roundRect">
            <a:avLst/>
          </a:prstGeom>
          <a:solidFill>
            <a:srgbClr val="DD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/>
              </a:solidFill>
            </a:endParaRPr>
          </a:p>
        </p:txBody>
      </p:sp>
      <p:sp>
        <p:nvSpPr>
          <p:cNvPr id="9" name="Rectangle: Rounded Corners 7">
            <a:extLst>
              <a:ext uri="{FF2B5EF4-FFF2-40B4-BE49-F238E27FC236}">
                <a16:creationId xmlns:a16="http://schemas.microsoft.com/office/drawing/2014/main" id="{172D86A6-F6BB-4928-6DFA-FC39AF8487C3}"/>
              </a:ext>
            </a:extLst>
          </p:cNvPr>
          <p:cNvSpPr/>
          <p:nvPr/>
        </p:nvSpPr>
        <p:spPr>
          <a:xfrm>
            <a:off x="8875185" y="1413725"/>
            <a:ext cx="2471024" cy="602774"/>
          </a:xfrm>
          <a:prstGeom prst="roundRect">
            <a:avLst/>
          </a:prstGeom>
          <a:solidFill>
            <a:srgbClr val="DD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/>
              </a:solidFill>
            </a:endParaRPr>
          </a:p>
        </p:txBody>
      </p:sp>
      <p:sp>
        <p:nvSpPr>
          <p:cNvPr id="10" name="Cylinder 8">
            <a:extLst>
              <a:ext uri="{FF2B5EF4-FFF2-40B4-BE49-F238E27FC236}">
                <a16:creationId xmlns:a16="http://schemas.microsoft.com/office/drawing/2014/main" id="{1B03EF3F-56A6-24EE-755D-62AFD66F601A}"/>
              </a:ext>
            </a:extLst>
          </p:cNvPr>
          <p:cNvSpPr/>
          <p:nvPr/>
        </p:nvSpPr>
        <p:spPr>
          <a:xfrm>
            <a:off x="10004380" y="2872757"/>
            <a:ext cx="485899" cy="404871"/>
          </a:xfrm>
          <a:prstGeom prst="ca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2" descr="Process Basic Rounded Flat icon">
            <a:extLst>
              <a:ext uri="{FF2B5EF4-FFF2-40B4-BE49-F238E27FC236}">
                <a16:creationId xmlns:a16="http://schemas.microsoft.com/office/drawing/2014/main" id="{F572791D-B1A3-BF32-801D-59A886569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1682" y="2212712"/>
            <a:ext cx="433803" cy="4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20A507-7B1C-669B-D042-F8A1D120FC9C}"/>
              </a:ext>
            </a:extLst>
          </p:cNvPr>
          <p:cNvSpPr txBox="1"/>
          <p:nvPr/>
        </p:nvSpPr>
        <p:spPr>
          <a:xfrm>
            <a:off x="8944137" y="2933629"/>
            <a:ext cx="1704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Technology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20FA13-223F-FEF3-FFC9-443B2502A230}"/>
              </a:ext>
            </a:extLst>
          </p:cNvPr>
          <p:cNvSpPr txBox="1"/>
          <p:nvPr/>
        </p:nvSpPr>
        <p:spPr>
          <a:xfrm>
            <a:off x="8944137" y="2239233"/>
            <a:ext cx="1704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Processes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55C418-EB7C-E973-CCDE-627647964FBC}"/>
              </a:ext>
            </a:extLst>
          </p:cNvPr>
          <p:cNvSpPr txBox="1"/>
          <p:nvPr/>
        </p:nvSpPr>
        <p:spPr>
          <a:xfrm>
            <a:off x="8933880" y="1563637"/>
            <a:ext cx="1704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People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A4CC0EC-22CE-2993-6428-44EF818BC2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489" y="1513772"/>
            <a:ext cx="415783" cy="4120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54C2A1-B6E3-B922-5B41-BC016AD29A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243" y="1491400"/>
            <a:ext cx="409630" cy="4344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0C4B8EC-FCD9-D12E-2B59-A3D5397E56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636" y="1513772"/>
            <a:ext cx="393719" cy="421537"/>
          </a:xfrm>
          <a:prstGeom prst="rect">
            <a:avLst/>
          </a:prstGeom>
        </p:spPr>
      </p:pic>
      <p:pic>
        <p:nvPicPr>
          <p:cNvPr id="18" name="Picture 4" descr="Tools - Free construction and tools icons">
            <a:extLst>
              <a:ext uri="{FF2B5EF4-FFF2-40B4-BE49-F238E27FC236}">
                <a16:creationId xmlns:a16="http://schemas.microsoft.com/office/drawing/2014/main" id="{7ADA151A-4CB5-565E-34FA-DCB7C1B1F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1761" y="2906469"/>
            <a:ext cx="349933" cy="34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: Rounded Corners 17">
            <a:extLst>
              <a:ext uri="{FF2B5EF4-FFF2-40B4-BE49-F238E27FC236}">
                <a16:creationId xmlns:a16="http://schemas.microsoft.com/office/drawing/2014/main" id="{8CDB09B9-FE14-F38D-614B-D790D49BD1E2}"/>
              </a:ext>
            </a:extLst>
          </p:cNvPr>
          <p:cNvSpPr/>
          <p:nvPr/>
        </p:nvSpPr>
        <p:spPr>
          <a:xfrm>
            <a:off x="8165835" y="3894818"/>
            <a:ext cx="3012014" cy="279436"/>
          </a:xfrm>
          <a:prstGeom prst="roundRect">
            <a:avLst/>
          </a:prstGeom>
          <a:solidFill>
            <a:srgbClr val="52A8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/>
              <a:t>Practice Driven</a:t>
            </a:r>
          </a:p>
        </p:txBody>
      </p:sp>
      <p:sp>
        <p:nvSpPr>
          <p:cNvPr id="20" name="Rectangle: Rounded Corners 18">
            <a:extLst>
              <a:ext uri="{FF2B5EF4-FFF2-40B4-BE49-F238E27FC236}">
                <a16:creationId xmlns:a16="http://schemas.microsoft.com/office/drawing/2014/main" id="{BA84462C-23E5-A0EC-2F00-D2E15C783C34}"/>
              </a:ext>
            </a:extLst>
          </p:cNvPr>
          <p:cNvSpPr/>
          <p:nvPr/>
        </p:nvSpPr>
        <p:spPr>
          <a:xfrm>
            <a:off x="8165835" y="4228123"/>
            <a:ext cx="3012014" cy="279436"/>
          </a:xfrm>
          <a:prstGeom prst="roundRect">
            <a:avLst/>
          </a:prstGeom>
          <a:solidFill>
            <a:srgbClr val="52A8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/>
              <a:t>Interoperable</a:t>
            </a:r>
          </a:p>
        </p:txBody>
      </p:sp>
      <p:sp>
        <p:nvSpPr>
          <p:cNvPr id="21" name="Rectangle: Rounded Corners 19">
            <a:extLst>
              <a:ext uri="{FF2B5EF4-FFF2-40B4-BE49-F238E27FC236}">
                <a16:creationId xmlns:a16="http://schemas.microsoft.com/office/drawing/2014/main" id="{47753796-4D17-A560-1F0E-FDE88B14BD2A}"/>
              </a:ext>
            </a:extLst>
          </p:cNvPr>
          <p:cNvSpPr/>
          <p:nvPr/>
        </p:nvSpPr>
        <p:spPr>
          <a:xfrm>
            <a:off x="8165835" y="4561428"/>
            <a:ext cx="3012014" cy="279436"/>
          </a:xfrm>
          <a:prstGeom prst="roundRect">
            <a:avLst/>
          </a:prstGeom>
          <a:solidFill>
            <a:srgbClr val="52A8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/>
              <a:t>Data as Value</a:t>
            </a:r>
          </a:p>
        </p:txBody>
      </p:sp>
      <p:sp>
        <p:nvSpPr>
          <p:cNvPr id="22" name="Shape 233">
            <a:extLst>
              <a:ext uri="{FF2B5EF4-FFF2-40B4-BE49-F238E27FC236}">
                <a16:creationId xmlns:a16="http://schemas.microsoft.com/office/drawing/2014/main" id="{CE658F2F-5DA4-FDE4-A424-3F1EEB20FECF}"/>
              </a:ext>
            </a:extLst>
          </p:cNvPr>
          <p:cNvSpPr/>
          <p:nvPr/>
        </p:nvSpPr>
        <p:spPr>
          <a:xfrm flipH="1">
            <a:off x="990881" y="1056181"/>
            <a:ext cx="3404282" cy="2634840"/>
          </a:xfrm>
          <a:prstGeom prst="rect">
            <a:avLst/>
          </a:prstGeom>
          <a:solidFill>
            <a:srgbClr val="003D58">
              <a:alpha val="4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862" tIns="54862" rIns="54862" bIns="54862" numCol="1" spcCol="38100" rtlCol="0" anchor="ctr">
            <a:noAutofit/>
          </a:bodyPr>
          <a:lstStyle/>
          <a:p>
            <a:endParaRPr sz="216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DE393DEF-30FD-6CBB-1B43-EA842D2AA303}"/>
              </a:ext>
            </a:extLst>
          </p:cNvPr>
          <p:cNvSpPr/>
          <p:nvPr/>
        </p:nvSpPr>
        <p:spPr>
          <a:xfrm>
            <a:off x="4537950" y="2112726"/>
            <a:ext cx="657160" cy="51508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844E7FC-A433-8DE7-0114-676B532DF649}"/>
              </a:ext>
            </a:extLst>
          </p:cNvPr>
          <p:cNvSpPr/>
          <p:nvPr/>
        </p:nvSpPr>
        <p:spPr>
          <a:xfrm>
            <a:off x="1118261" y="3914658"/>
            <a:ext cx="3012014" cy="279436"/>
          </a:xfrm>
          <a:prstGeom prst="roundRect">
            <a:avLst/>
          </a:prstGeom>
          <a:solidFill>
            <a:srgbClr val="52A8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/>
              <a:t>Technology Driven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68329B0-B8DC-F3FC-6ACC-0DA1734CBC1B}"/>
              </a:ext>
            </a:extLst>
          </p:cNvPr>
          <p:cNvSpPr/>
          <p:nvPr/>
        </p:nvSpPr>
        <p:spPr>
          <a:xfrm>
            <a:off x="1118261" y="4245183"/>
            <a:ext cx="3012014" cy="279436"/>
          </a:xfrm>
          <a:prstGeom prst="roundRect">
            <a:avLst/>
          </a:prstGeom>
          <a:solidFill>
            <a:srgbClr val="52A8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/>
              <a:t>Isolated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B74F69A-E0BE-7808-26A4-56A30E1ECA17}"/>
              </a:ext>
            </a:extLst>
          </p:cNvPr>
          <p:cNvSpPr/>
          <p:nvPr/>
        </p:nvSpPr>
        <p:spPr>
          <a:xfrm>
            <a:off x="1118261" y="4590199"/>
            <a:ext cx="3012014" cy="279436"/>
          </a:xfrm>
          <a:prstGeom prst="roundRect">
            <a:avLst/>
          </a:prstGeom>
          <a:solidFill>
            <a:srgbClr val="52A8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/>
              <a:t>Data as bits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D0967F-52F9-8F20-6ABB-9FE4F255D719}"/>
              </a:ext>
            </a:extLst>
          </p:cNvPr>
          <p:cNvSpPr txBox="1"/>
          <p:nvPr/>
        </p:nvSpPr>
        <p:spPr>
          <a:xfrm>
            <a:off x="990881" y="1065624"/>
            <a:ext cx="3545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Technology Revolution</a:t>
            </a:r>
          </a:p>
        </p:txBody>
      </p:sp>
      <p:pic>
        <p:nvPicPr>
          <p:cNvPr id="28" name="Picture 8" descr="Architecture of Linux - javatpoint">
            <a:extLst>
              <a:ext uri="{FF2B5EF4-FFF2-40B4-BE49-F238E27FC236}">
                <a16:creationId xmlns:a16="http://schemas.microsoft.com/office/drawing/2014/main" id="{85AE59B8-3D23-BFBC-264C-BFF09931D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206" y="1444399"/>
            <a:ext cx="2807966" cy="198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Amazon Logo - PNG Logo Vector Downloads (SVG, EPS)">
            <a:extLst>
              <a:ext uri="{FF2B5EF4-FFF2-40B4-BE49-F238E27FC236}">
                <a16:creationId xmlns:a16="http://schemas.microsoft.com/office/drawing/2014/main" id="{36312A9A-1E07-C0B7-A5FA-D5359FBDE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147" y="1280844"/>
            <a:ext cx="1458086" cy="109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Airbnb Business Model – StudiousGuy">
            <a:extLst>
              <a:ext uri="{FF2B5EF4-FFF2-40B4-BE49-F238E27FC236}">
                <a16:creationId xmlns:a16="http://schemas.microsoft.com/office/drawing/2014/main" id="{AC663B7F-FBFC-4742-EE5B-5D07EE1A4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886" y="2046178"/>
            <a:ext cx="2019299" cy="151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Uber's new logo is just the word 'Uber' | Mashable">
            <a:extLst>
              <a:ext uri="{FF2B5EF4-FFF2-40B4-BE49-F238E27FC236}">
                <a16:creationId xmlns:a16="http://schemas.microsoft.com/office/drawing/2014/main" id="{F499B7FB-C1A8-F354-D1FB-D0509407E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586" y="1653684"/>
            <a:ext cx="960119" cy="54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7E62C1C-F858-1495-95EA-6694F0E17F83}"/>
              </a:ext>
            </a:extLst>
          </p:cNvPr>
          <p:cNvSpPr txBox="1"/>
          <p:nvPr/>
        </p:nvSpPr>
        <p:spPr>
          <a:xfrm>
            <a:off x="2566867" y="4947317"/>
            <a:ext cx="7058265" cy="1648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400">
                <a:solidFill>
                  <a:schemeClr val="accent1"/>
                </a:solidFill>
                <a:latin typeface="Poppins" pitchFamily="2" charset="77"/>
                <a:cs typeface="Poppins" pitchFamily="2" charset="77"/>
              </a:rPr>
              <a:t>Platform is a business model with the following characteristics:</a:t>
            </a:r>
          </a:p>
          <a:p>
            <a:pPr>
              <a:lnSpc>
                <a:spcPct val="90000"/>
              </a:lnSpc>
            </a:pPr>
            <a:endParaRPr lang="en-GB" sz="1400">
              <a:solidFill>
                <a:schemeClr val="accent1"/>
              </a:solidFill>
              <a:latin typeface="Poppins" pitchFamily="2" charset="77"/>
              <a:cs typeface="Poppins" pitchFamily="2" charset="77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accent1"/>
                </a:solidFill>
                <a:latin typeface="Poppins" pitchFamily="2" charset="77"/>
                <a:cs typeface="Poppins" pitchFamily="2" charset="77"/>
              </a:rPr>
              <a:t>Multiple parties can co-create and exchange value, they can also capture this value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accent1"/>
                </a:solidFill>
                <a:latin typeface="Poppins" pitchFamily="2" charset="77"/>
                <a:cs typeface="Poppins" pitchFamily="2" charset="77"/>
              </a:rPr>
              <a:t>Intermediary role: Acting as bridge and guarantee among parties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accent1"/>
                </a:solidFill>
                <a:latin typeface="Poppins" pitchFamily="2" charset="77"/>
                <a:cs typeface="Poppins" pitchFamily="2" charset="77"/>
              </a:rPr>
              <a:t>Network effect: the value increases exponentially with adoption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accent1"/>
                </a:solidFill>
                <a:latin typeface="Poppins" pitchFamily="2" charset="77"/>
                <a:cs typeface="Poppins" pitchFamily="2" charset="77"/>
              </a:rPr>
              <a:t>Scalability: can replicate the model in other business area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accent1"/>
                </a:solidFill>
                <a:latin typeface="Poppins" pitchFamily="2" charset="77"/>
                <a:cs typeface="Poppins" pitchFamily="2" charset="77"/>
              </a:rPr>
              <a:t>Seller defines its offering</a:t>
            </a:r>
            <a:endParaRPr lang="en-GB">
              <a:solidFill>
                <a:schemeClr val="accent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2238555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33">
            <a:extLst>
              <a:ext uri="{FF2B5EF4-FFF2-40B4-BE49-F238E27FC236}">
                <a16:creationId xmlns:a16="http://schemas.microsoft.com/office/drawing/2014/main" id="{C8C90C13-B12B-F756-0583-99B49431C7D9}"/>
              </a:ext>
            </a:extLst>
          </p:cNvPr>
          <p:cNvSpPr/>
          <p:nvPr/>
        </p:nvSpPr>
        <p:spPr>
          <a:xfrm flipH="1">
            <a:off x="783062" y="2271772"/>
            <a:ext cx="3404282" cy="2354119"/>
          </a:xfrm>
          <a:prstGeom prst="rect">
            <a:avLst/>
          </a:prstGeom>
          <a:solidFill>
            <a:srgbClr val="003D58">
              <a:alpha val="4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862" tIns="54862" rIns="54862" bIns="54862" numCol="1" spcCol="38100" rtlCol="0" anchor="ctr">
            <a:noAutofit/>
          </a:bodyPr>
          <a:lstStyle/>
          <a:p>
            <a:endParaRPr sz="2160"/>
          </a:p>
        </p:txBody>
      </p:sp>
      <p:sp>
        <p:nvSpPr>
          <p:cNvPr id="5" name="Shape 233">
            <a:extLst>
              <a:ext uri="{FF2B5EF4-FFF2-40B4-BE49-F238E27FC236}">
                <a16:creationId xmlns:a16="http://schemas.microsoft.com/office/drawing/2014/main" id="{B34DCF9F-12BD-C1E9-10E2-4F537EEED53E}"/>
              </a:ext>
            </a:extLst>
          </p:cNvPr>
          <p:cNvSpPr/>
          <p:nvPr/>
        </p:nvSpPr>
        <p:spPr>
          <a:xfrm flipH="1">
            <a:off x="5434878" y="2251940"/>
            <a:ext cx="6158952" cy="2354119"/>
          </a:xfrm>
          <a:prstGeom prst="rect">
            <a:avLst/>
          </a:prstGeom>
          <a:solidFill>
            <a:srgbClr val="003D58">
              <a:alpha val="4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4862" tIns="54862" rIns="54862" bIns="54862" numCol="1" spcCol="38100" rtlCol="0" anchor="ctr">
            <a:noAutofit/>
          </a:bodyPr>
          <a:lstStyle/>
          <a:p>
            <a:endParaRPr sz="2160"/>
          </a:p>
        </p:txBody>
      </p:sp>
      <p:sp>
        <p:nvSpPr>
          <p:cNvPr id="6" name="CasellaDiTesto 8">
            <a:extLst>
              <a:ext uri="{FF2B5EF4-FFF2-40B4-BE49-F238E27FC236}">
                <a16:creationId xmlns:a16="http://schemas.microsoft.com/office/drawing/2014/main" id="{01E48CE3-D2EA-DD0E-E653-9DDAD355D3DB}"/>
              </a:ext>
            </a:extLst>
          </p:cNvPr>
          <p:cNvSpPr txBox="1"/>
          <p:nvPr/>
        </p:nvSpPr>
        <p:spPr>
          <a:xfrm>
            <a:off x="606780" y="419123"/>
            <a:ext cx="6158952" cy="51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4862" tIns="54862" rIns="54862" bIns="54862"/>
          <a:lstStyle/>
          <a:p>
            <a:pPr>
              <a:lnSpc>
                <a:spcPct val="80000"/>
              </a:lnSpc>
              <a:defRPr sz="6000" spc="-239"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it-IT" sz="3600">
                <a:solidFill>
                  <a:schemeClr val="accent1"/>
                </a:solidFill>
                <a:latin typeface="Poppins" pitchFamily="2" charset="77"/>
                <a:cs typeface="Poppins" pitchFamily="2" charset="77"/>
              </a:rPr>
              <a:t>From Output to </a:t>
            </a:r>
            <a:r>
              <a:rPr lang="it-IT" sz="3600" err="1">
                <a:solidFill>
                  <a:schemeClr val="accent1"/>
                </a:solidFill>
                <a:latin typeface="Poppins" pitchFamily="2" charset="77"/>
                <a:cs typeface="Poppins" pitchFamily="2" charset="77"/>
              </a:rPr>
              <a:t>Outcome</a:t>
            </a:r>
            <a:endParaRPr lang="it-IT" sz="3600">
              <a:solidFill>
                <a:schemeClr val="accent1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Immagine 1">
            <a:extLst>
              <a:ext uri="{FF2B5EF4-FFF2-40B4-BE49-F238E27FC236}">
                <a16:creationId xmlns:a16="http://schemas.microsoft.com/office/drawing/2014/main" id="{86C0393A-F4D3-6F9D-EEE2-C2E70523B3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084"/>
          <a:stretch/>
        </p:blipFill>
        <p:spPr>
          <a:xfrm>
            <a:off x="585749" y="4886566"/>
            <a:ext cx="2575560" cy="2151790"/>
          </a:xfrm>
          <a:prstGeom prst="rect">
            <a:avLst/>
          </a:prstGeom>
        </p:spPr>
      </p:pic>
      <p:sp>
        <p:nvSpPr>
          <p:cNvPr id="9" name="CasellaDiTesto 3">
            <a:extLst>
              <a:ext uri="{FF2B5EF4-FFF2-40B4-BE49-F238E27FC236}">
                <a16:creationId xmlns:a16="http://schemas.microsoft.com/office/drawing/2014/main" id="{93AD2F69-C338-96BB-1ACE-6ED1904430EB}"/>
              </a:ext>
            </a:extLst>
          </p:cNvPr>
          <p:cNvSpPr txBox="1"/>
          <p:nvPr/>
        </p:nvSpPr>
        <p:spPr>
          <a:xfrm>
            <a:off x="2332956" y="5943853"/>
            <a:ext cx="8933792" cy="310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4862" tIns="54862" rIns="54862" bIns="54862">
            <a:spAutoFit/>
          </a:bodyPr>
          <a:lstStyle/>
          <a:p>
            <a:pPr>
              <a:defRPr sz="1300" spc="-26">
                <a:solidFill>
                  <a:srgbClr val="535353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en-GB" b="0" i="0">
                <a:solidFill>
                  <a:srgbClr val="374151"/>
                </a:solidFill>
                <a:effectLst/>
                <a:latin typeface="Poppins" pitchFamily="2" charset="77"/>
                <a:cs typeface="Poppins" pitchFamily="2" charset="77"/>
              </a:rPr>
              <a:t>Strategy without tactics is the slowest route to victory. Tactics without strategy is the noise before defeat.</a:t>
            </a:r>
            <a:endParaRPr lang="it-IT" sz="1400" i="1">
              <a:latin typeface="Poppins" pitchFamily="2" charset="77"/>
              <a:ea typeface="Roboto Light" panose="02000000000000000000" pitchFamily="2" charset="0"/>
              <a:cs typeface="Poppins" pitchFamily="2" charset="77"/>
            </a:endParaRPr>
          </a:p>
        </p:txBody>
      </p:sp>
      <p:sp>
        <p:nvSpPr>
          <p:cNvPr id="10" name="Arrow: Right 1024">
            <a:extLst>
              <a:ext uri="{FF2B5EF4-FFF2-40B4-BE49-F238E27FC236}">
                <a16:creationId xmlns:a16="http://schemas.microsoft.com/office/drawing/2014/main" id="{2A61C3B2-A994-4E4E-EE34-D11FB20C8C44}"/>
              </a:ext>
            </a:extLst>
          </p:cNvPr>
          <p:cNvSpPr/>
          <p:nvPr/>
        </p:nvSpPr>
        <p:spPr>
          <a:xfrm>
            <a:off x="4482531" y="3177965"/>
            <a:ext cx="657160" cy="51508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F54CB3-7B19-B23C-F1D0-AB96DF32BAA5}"/>
              </a:ext>
            </a:extLst>
          </p:cNvPr>
          <p:cNvSpPr txBox="1"/>
          <p:nvPr/>
        </p:nvSpPr>
        <p:spPr>
          <a:xfrm>
            <a:off x="7638856" y="1743972"/>
            <a:ext cx="2623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Outcome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C0B2B0-BBA5-D3A3-0C80-BF5B2F67FA50}"/>
              </a:ext>
            </a:extLst>
          </p:cNvPr>
          <p:cNvSpPr txBox="1"/>
          <p:nvPr/>
        </p:nvSpPr>
        <p:spPr>
          <a:xfrm>
            <a:off x="2044395" y="1743972"/>
            <a:ext cx="2371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0070C0"/>
                </a:solidFill>
                <a:latin typeface="Poppins" pitchFamily="2" charset="77"/>
                <a:cs typeface="Poppins" pitchFamily="2" charset="77"/>
              </a:rPr>
              <a:t>Output</a:t>
            </a:r>
          </a:p>
        </p:txBody>
      </p:sp>
      <p:pic>
        <p:nvPicPr>
          <p:cNvPr id="13" name="Picture 16" descr="16 Sunzi Images, Stock Photos &amp; Vectors | Shutterstock">
            <a:extLst>
              <a:ext uri="{FF2B5EF4-FFF2-40B4-BE49-F238E27FC236}">
                <a16:creationId xmlns:a16="http://schemas.microsoft.com/office/drawing/2014/main" id="{D1876CA4-AB93-388D-ABB5-DC4429CA1F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8" b="11731"/>
          <a:stretch/>
        </p:blipFill>
        <p:spPr bwMode="auto">
          <a:xfrm>
            <a:off x="572833" y="5757464"/>
            <a:ext cx="730713" cy="68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Chevron 1041">
            <a:extLst>
              <a:ext uri="{FF2B5EF4-FFF2-40B4-BE49-F238E27FC236}">
                <a16:creationId xmlns:a16="http://schemas.microsoft.com/office/drawing/2014/main" id="{EA0EAFCA-7596-352C-9682-34E50F100BDD}"/>
              </a:ext>
            </a:extLst>
          </p:cNvPr>
          <p:cNvSpPr/>
          <p:nvPr/>
        </p:nvSpPr>
        <p:spPr>
          <a:xfrm>
            <a:off x="5671905" y="2495252"/>
            <a:ext cx="1576115" cy="584632"/>
          </a:xfrm>
          <a:prstGeom prst="chevron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GB" sz="1100">
                <a:solidFill>
                  <a:schemeClr val="tx1"/>
                </a:solidFill>
              </a:rPr>
              <a:t>Business Need</a:t>
            </a:r>
          </a:p>
        </p:txBody>
      </p:sp>
      <p:sp>
        <p:nvSpPr>
          <p:cNvPr id="15" name="Arrow: Chevron 1042">
            <a:extLst>
              <a:ext uri="{FF2B5EF4-FFF2-40B4-BE49-F238E27FC236}">
                <a16:creationId xmlns:a16="http://schemas.microsoft.com/office/drawing/2014/main" id="{53794D89-E850-0656-9653-D9DF7BCD54A1}"/>
              </a:ext>
            </a:extLst>
          </p:cNvPr>
          <p:cNvSpPr/>
          <p:nvPr/>
        </p:nvSpPr>
        <p:spPr>
          <a:xfrm>
            <a:off x="7067961" y="2495252"/>
            <a:ext cx="2539245" cy="584632"/>
          </a:xfrm>
          <a:prstGeom prst="chevron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GB" sz="1100">
                <a:solidFill>
                  <a:schemeClr val="tx1"/>
                </a:solidFill>
              </a:rPr>
              <a:t>Data </a:t>
            </a:r>
            <a:r>
              <a:rPr lang="en-GB" sz="1100" b="1">
                <a:solidFill>
                  <a:schemeClr val="tx1"/>
                </a:solidFill>
              </a:rPr>
              <a:t>Product</a:t>
            </a:r>
          </a:p>
        </p:txBody>
      </p:sp>
      <p:sp>
        <p:nvSpPr>
          <p:cNvPr id="16" name="Arrow: Chevron 1043">
            <a:extLst>
              <a:ext uri="{FF2B5EF4-FFF2-40B4-BE49-F238E27FC236}">
                <a16:creationId xmlns:a16="http://schemas.microsoft.com/office/drawing/2014/main" id="{956DF17E-091F-05DD-EA0B-D49CC132BC47}"/>
              </a:ext>
            </a:extLst>
          </p:cNvPr>
          <p:cNvSpPr/>
          <p:nvPr/>
        </p:nvSpPr>
        <p:spPr>
          <a:xfrm>
            <a:off x="9427146" y="2495252"/>
            <a:ext cx="2002000" cy="584632"/>
          </a:xfrm>
          <a:prstGeom prst="chevron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GB" sz="1100">
                <a:solidFill>
                  <a:schemeClr val="tx1"/>
                </a:solidFill>
              </a:rPr>
              <a:t>Business impact and ROI</a:t>
            </a:r>
          </a:p>
        </p:txBody>
      </p:sp>
      <p:sp>
        <p:nvSpPr>
          <p:cNvPr id="17" name="Arrow: Chevron 1044">
            <a:extLst>
              <a:ext uri="{FF2B5EF4-FFF2-40B4-BE49-F238E27FC236}">
                <a16:creationId xmlns:a16="http://schemas.microsoft.com/office/drawing/2014/main" id="{9EB90418-D14B-FBBF-0B7F-81EE2C557339}"/>
              </a:ext>
            </a:extLst>
          </p:cNvPr>
          <p:cNvSpPr/>
          <p:nvPr/>
        </p:nvSpPr>
        <p:spPr>
          <a:xfrm>
            <a:off x="1033602" y="2500200"/>
            <a:ext cx="1543673" cy="580727"/>
          </a:xfrm>
          <a:prstGeom prst="chevron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GB" sz="1100">
                <a:solidFill>
                  <a:schemeClr val="tx1"/>
                </a:solidFill>
              </a:rPr>
              <a:t>Business Need</a:t>
            </a:r>
          </a:p>
        </p:txBody>
      </p:sp>
      <p:sp>
        <p:nvSpPr>
          <p:cNvPr id="18" name="Arrow: Chevron 1047">
            <a:extLst>
              <a:ext uri="{FF2B5EF4-FFF2-40B4-BE49-F238E27FC236}">
                <a16:creationId xmlns:a16="http://schemas.microsoft.com/office/drawing/2014/main" id="{2F42ED8D-5E4B-DD91-ACF8-1F9EAF81534F}"/>
              </a:ext>
            </a:extLst>
          </p:cNvPr>
          <p:cNvSpPr/>
          <p:nvPr/>
        </p:nvSpPr>
        <p:spPr>
          <a:xfrm>
            <a:off x="2370313" y="2495251"/>
            <a:ext cx="1543673" cy="580727"/>
          </a:xfrm>
          <a:prstGeom prst="chevron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GB" sz="1100">
                <a:solidFill>
                  <a:schemeClr val="tx1"/>
                </a:solidFill>
              </a:rPr>
              <a:t>Report</a:t>
            </a:r>
          </a:p>
        </p:txBody>
      </p:sp>
      <p:sp>
        <p:nvSpPr>
          <p:cNvPr id="19" name="Rectangle: Rounded Corners 1048">
            <a:extLst>
              <a:ext uri="{FF2B5EF4-FFF2-40B4-BE49-F238E27FC236}">
                <a16:creationId xmlns:a16="http://schemas.microsoft.com/office/drawing/2014/main" id="{DA07D566-AA80-4D83-3977-A2BFF90DF6C8}"/>
              </a:ext>
            </a:extLst>
          </p:cNvPr>
          <p:cNvSpPr/>
          <p:nvPr/>
        </p:nvSpPr>
        <p:spPr>
          <a:xfrm>
            <a:off x="936111" y="3428999"/>
            <a:ext cx="3012014" cy="279436"/>
          </a:xfrm>
          <a:prstGeom prst="roundRect">
            <a:avLst/>
          </a:prstGeom>
          <a:solidFill>
            <a:srgbClr val="52A8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/>
              <a:t>Spot value</a:t>
            </a:r>
          </a:p>
        </p:txBody>
      </p:sp>
      <p:sp>
        <p:nvSpPr>
          <p:cNvPr id="20" name="Rectangle: Rounded Corners 1049">
            <a:extLst>
              <a:ext uri="{FF2B5EF4-FFF2-40B4-BE49-F238E27FC236}">
                <a16:creationId xmlns:a16="http://schemas.microsoft.com/office/drawing/2014/main" id="{513B039D-1EB0-4D24-AE95-0CCA06F46D03}"/>
              </a:ext>
            </a:extLst>
          </p:cNvPr>
          <p:cNvSpPr/>
          <p:nvPr/>
        </p:nvSpPr>
        <p:spPr>
          <a:xfrm>
            <a:off x="936111" y="3770566"/>
            <a:ext cx="3012014" cy="279436"/>
          </a:xfrm>
          <a:prstGeom prst="roundRect">
            <a:avLst/>
          </a:prstGeom>
          <a:solidFill>
            <a:srgbClr val="52A8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/>
              <a:t>Value only for demand</a:t>
            </a:r>
          </a:p>
        </p:txBody>
      </p:sp>
      <p:sp>
        <p:nvSpPr>
          <p:cNvPr id="21" name="Rectangle: Rounded Corners 1050">
            <a:extLst>
              <a:ext uri="{FF2B5EF4-FFF2-40B4-BE49-F238E27FC236}">
                <a16:creationId xmlns:a16="http://schemas.microsoft.com/office/drawing/2014/main" id="{A1976EF5-5E80-C732-DD99-D80E347B6CD3}"/>
              </a:ext>
            </a:extLst>
          </p:cNvPr>
          <p:cNvSpPr/>
          <p:nvPr/>
        </p:nvSpPr>
        <p:spPr>
          <a:xfrm>
            <a:off x="7115877" y="3401011"/>
            <a:ext cx="3012014" cy="279436"/>
          </a:xfrm>
          <a:prstGeom prst="roundRect">
            <a:avLst/>
          </a:prstGeom>
          <a:solidFill>
            <a:srgbClr val="52A8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/>
              <a:t>Long lasting value</a:t>
            </a:r>
          </a:p>
        </p:txBody>
      </p:sp>
      <p:sp>
        <p:nvSpPr>
          <p:cNvPr id="22" name="Rectangle: Rounded Corners 1051">
            <a:extLst>
              <a:ext uri="{FF2B5EF4-FFF2-40B4-BE49-F238E27FC236}">
                <a16:creationId xmlns:a16="http://schemas.microsoft.com/office/drawing/2014/main" id="{B7C821EE-7616-C0F6-A092-BB09DFCE1BE9}"/>
              </a:ext>
            </a:extLst>
          </p:cNvPr>
          <p:cNvSpPr/>
          <p:nvPr/>
        </p:nvSpPr>
        <p:spPr>
          <a:xfrm>
            <a:off x="7115877" y="3742578"/>
            <a:ext cx="3012014" cy="279436"/>
          </a:xfrm>
          <a:prstGeom prst="roundRect">
            <a:avLst/>
          </a:prstGeom>
          <a:solidFill>
            <a:srgbClr val="52A8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/>
              <a:t>Value for the entire company</a:t>
            </a:r>
          </a:p>
        </p:txBody>
      </p:sp>
    </p:spTree>
    <p:extLst>
      <p:ext uri="{BB962C8B-B14F-4D97-AF65-F5344CB8AC3E}">
        <p14:creationId xmlns:p14="http://schemas.microsoft.com/office/powerpoint/2010/main" val="240914352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E0A7C12-E0D1-47DC-2B5A-A9E40FB85811}"/>
              </a:ext>
            </a:extLst>
          </p:cNvPr>
          <p:cNvGrpSpPr/>
          <p:nvPr/>
        </p:nvGrpSpPr>
        <p:grpSpPr>
          <a:xfrm>
            <a:off x="8552137" y="5538742"/>
            <a:ext cx="836190" cy="609120"/>
            <a:chOff x="7619753" y="3921508"/>
            <a:chExt cx="2109257" cy="161845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5B8933A-E847-9CDE-D6AE-2E7F9656BE14}"/>
                </a:ext>
              </a:extLst>
            </p:cNvPr>
            <p:cNvGrpSpPr/>
            <p:nvPr/>
          </p:nvGrpSpPr>
          <p:grpSpPr>
            <a:xfrm>
              <a:off x="7619753" y="3921508"/>
              <a:ext cx="2109257" cy="1618452"/>
              <a:chOff x="3906188" y="525904"/>
              <a:chExt cx="6400406" cy="4967027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7F2BCAF-EBD6-F7D0-5A65-CCC1750051FA}"/>
                  </a:ext>
                </a:extLst>
              </p:cNvPr>
              <p:cNvSpPr/>
              <p:nvPr/>
            </p:nvSpPr>
            <p:spPr>
              <a:xfrm>
                <a:off x="3906188" y="525904"/>
                <a:ext cx="6400406" cy="4967027"/>
              </a:xfrm>
              <a:prstGeom prst="rect">
                <a:avLst/>
              </a:prstGeom>
              <a:solidFill>
                <a:schemeClr val="accent1">
                  <a:lumMod val="50000"/>
                  <a:lumOff val="50000"/>
                </a:schemeClr>
              </a:solidFill>
              <a:ln w="34925">
                <a:noFill/>
              </a:ln>
              <a:effectLst>
                <a:outerShdw blurRad="317500" dir="2700000" algn="ctr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3E9F16B-E207-1A1F-6E40-644D8820AB35}"/>
                  </a:ext>
                </a:extLst>
              </p:cNvPr>
              <p:cNvSpPr/>
              <p:nvPr/>
            </p:nvSpPr>
            <p:spPr>
              <a:xfrm>
                <a:off x="4047639" y="646614"/>
                <a:ext cx="6118212" cy="4722299"/>
              </a:xfrm>
              <a:prstGeom prst="rect">
                <a:avLst/>
              </a:prstGeom>
              <a:solidFill>
                <a:schemeClr val="bg1"/>
              </a:solidFill>
              <a:ln w="34925">
                <a:noFill/>
              </a:ln>
              <a:effectLst>
                <a:outerShdw blurRad="317500" dir="2700000" algn="ctr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>
                  <a:latin typeface="Poppins" pitchFamily="2" charset="77"/>
                  <a:cs typeface="Poppins" pitchFamily="2" charset="77"/>
                </a:endParaRP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CB60720-7670-0244-A3C6-205C77D8E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3381" y="4584002"/>
              <a:ext cx="1142000" cy="33010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D0CAAE1-B5C8-C6A0-98F2-A4B86D72FF8A}"/>
              </a:ext>
            </a:extLst>
          </p:cNvPr>
          <p:cNvGrpSpPr/>
          <p:nvPr/>
        </p:nvGrpSpPr>
        <p:grpSpPr>
          <a:xfrm>
            <a:off x="2569620" y="5523939"/>
            <a:ext cx="836190" cy="609120"/>
            <a:chOff x="1671269" y="3403759"/>
            <a:chExt cx="2109257" cy="161845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5746F6B-A7F5-A579-2DB2-B9EC65BCAC68}"/>
                </a:ext>
              </a:extLst>
            </p:cNvPr>
            <p:cNvGrpSpPr/>
            <p:nvPr/>
          </p:nvGrpSpPr>
          <p:grpSpPr>
            <a:xfrm>
              <a:off x="1671269" y="3403759"/>
              <a:ext cx="2109257" cy="1618452"/>
              <a:chOff x="3906188" y="525904"/>
              <a:chExt cx="6400406" cy="4967027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D9F3A66-AEAA-A264-CACD-5EE4B6FDFF77}"/>
                  </a:ext>
                </a:extLst>
              </p:cNvPr>
              <p:cNvSpPr/>
              <p:nvPr/>
            </p:nvSpPr>
            <p:spPr>
              <a:xfrm>
                <a:off x="3906188" y="525904"/>
                <a:ext cx="6400406" cy="4967027"/>
              </a:xfrm>
              <a:prstGeom prst="rect">
                <a:avLst/>
              </a:prstGeom>
              <a:solidFill>
                <a:schemeClr val="accent1">
                  <a:lumMod val="50000"/>
                  <a:lumOff val="50000"/>
                </a:schemeClr>
              </a:solidFill>
              <a:ln w="34925">
                <a:noFill/>
              </a:ln>
              <a:effectLst>
                <a:outerShdw blurRad="317500" dir="2700000" algn="ctr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0E8E7E0-7335-F5BC-56C5-0BEABEE40C7E}"/>
                  </a:ext>
                </a:extLst>
              </p:cNvPr>
              <p:cNvSpPr/>
              <p:nvPr/>
            </p:nvSpPr>
            <p:spPr>
              <a:xfrm>
                <a:off x="4047639" y="646614"/>
                <a:ext cx="6118212" cy="4722299"/>
              </a:xfrm>
              <a:prstGeom prst="rect">
                <a:avLst/>
              </a:prstGeom>
              <a:solidFill>
                <a:schemeClr val="bg1"/>
              </a:solidFill>
              <a:ln w="34925">
                <a:noFill/>
              </a:ln>
              <a:effectLst>
                <a:outerShdw blurRad="317500" dir="2700000" algn="ctr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>
                  <a:latin typeface="Poppins" pitchFamily="2" charset="77"/>
                  <a:cs typeface="Poppins" pitchFamily="2" charset="77"/>
                </a:endParaRPr>
              </a:p>
            </p:txBody>
          </p:sp>
        </p:grpSp>
        <p:pic>
          <p:nvPicPr>
            <p:cNvPr id="9" name="Picture 2" descr="Google Cloud Platform Tutorial: From Zero to Hero with GCP">
              <a:extLst>
                <a:ext uri="{FF2B5EF4-FFF2-40B4-BE49-F238E27FC236}">
                  <a16:creationId xmlns:a16="http://schemas.microsoft.com/office/drawing/2014/main" id="{DA5190AF-9226-BACA-16B6-6497B995E6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6449" y="3737177"/>
              <a:ext cx="1798896" cy="1011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F5FEFA1-7520-F3FA-93F1-F65C5EA48C37}"/>
              </a:ext>
            </a:extLst>
          </p:cNvPr>
          <p:cNvGrpSpPr/>
          <p:nvPr/>
        </p:nvGrpSpPr>
        <p:grpSpPr>
          <a:xfrm>
            <a:off x="5560879" y="5523939"/>
            <a:ext cx="836189" cy="609120"/>
            <a:chOff x="4793670" y="5486845"/>
            <a:chExt cx="2109257" cy="161845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9F7D03D-AD5C-D634-0CB2-8B0E2FE70319}"/>
                </a:ext>
              </a:extLst>
            </p:cNvPr>
            <p:cNvGrpSpPr/>
            <p:nvPr/>
          </p:nvGrpSpPr>
          <p:grpSpPr>
            <a:xfrm>
              <a:off x="4793670" y="5486845"/>
              <a:ext cx="2109257" cy="1618452"/>
              <a:chOff x="3906188" y="525904"/>
              <a:chExt cx="6400406" cy="4967027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828F409-EC30-0B22-A401-7F25FE9E528D}"/>
                  </a:ext>
                </a:extLst>
              </p:cNvPr>
              <p:cNvSpPr/>
              <p:nvPr/>
            </p:nvSpPr>
            <p:spPr>
              <a:xfrm>
                <a:off x="3906188" y="525904"/>
                <a:ext cx="6400406" cy="4967027"/>
              </a:xfrm>
              <a:prstGeom prst="rect">
                <a:avLst/>
              </a:prstGeom>
              <a:solidFill>
                <a:schemeClr val="accent1">
                  <a:lumMod val="50000"/>
                  <a:lumOff val="50000"/>
                </a:schemeClr>
              </a:solidFill>
              <a:ln w="34925">
                <a:noFill/>
              </a:ln>
              <a:effectLst>
                <a:outerShdw blurRad="317500" dir="2700000" algn="ctr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C80F3C2-BC91-6325-36CB-2300CD216555}"/>
                  </a:ext>
                </a:extLst>
              </p:cNvPr>
              <p:cNvSpPr/>
              <p:nvPr/>
            </p:nvSpPr>
            <p:spPr>
              <a:xfrm>
                <a:off x="4047639" y="646614"/>
                <a:ext cx="6118209" cy="4722296"/>
              </a:xfrm>
              <a:prstGeom prst="rect">
                <a:avLst/>
              </a:prstGeom>
              <a:solidFill>
                <a:schemeClr val="bg1"/>
              </a:solidFill>
              <a:ln w="34925">
                <a:noFill/>
              </a:ln>
              <a:effectLst>
                <a:outerShdw blurRad="317500" dir="2700000" algn="ctr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>
                  <a:latin typeface="Poppins" pitchFamily="2" charset="77"/>
                  <a:cs typeface="Poppins" pitchFamily="2" charset="77"/>
                </a:endParaRPr>
              </a:p>
            </p:txBody>
          </p:sp>
        </p:grp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F9A3BC10-97E7-1B82-612F-EAE1BA9928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1867" y="6010326"/>
              <a:ext cx="952861" cy="570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CasellaDiTesto 1">
            <a:extLst>
              <a:ext uri="{FF2B5EF4-FFF2-40B4-BE49-F238E27FC236}">
                <a16:creationId xmlns:a16="http://schemas.microsoft.com/office/drawing/2014/main" id="{171E84EA-4F84-282E-FD6A-CA9B27005580}"/>
              </a:ext>
            </a:extLst>
          </p:cNvPr>
          <p:cNvSpPr txBox="1"/>
          <p:nvPr/>
        </p:nvSpPr>
        <p:spPr>
          <a:xfrm>
            <a:off x="595338" y="378039"/>
            <a:ext cx="10279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sv-SE"/>
            </a:defPPr>
            <a:lvl1pPr>
              <a:defRPr sz="3600">
                <a:solidFill>
                  <a:schemeClr val="accent1"/>
                </a:solidFill>
                <a:latin typeface="Scania Office Bold" panose="00000800000000000000" pitchFamily="2" charset="0"/>
                <a:ea typeface="+mj-ea"/>
                <a:cs typeface="+mj-cs"/>
              </a:defRPr>
            </a:lvl1pPr>
          </a:lstStyle>
          <a:p>
            <a:r>
              <a:rPr lang="it-IT" err="1">
                <a:latin typeface="Poppins" pitchFamily="2" charset="77"/>
                <a:cs typeface="Poppins" pitchFamily="2" charset="77"/>
              </a:rPr>
              <a:t>Processes</a:t>
            </a:r>
            <a:endParaRPr lang="it-IT"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6DFFF09-F21D-374A-BEE4-64A587CD4260}"/>
              </a:ext>
            </a:extLst>
          </p:cNvPr>
          <p:cNvGrpSpPr/>
          <p:nvPr/>
        </p:nvGrpSpPr>
        <p:grpSpPr>
          <a:xfrm>
            <a:off x="2530559" y="4127117"/>
            <a:ext cx="914309" cy="881889"/>
            <a:chOff x="1596844" y="3121480"/>
            <a:chExt cx="1201038" cy="128966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4E7B9D8-A98B-B7AB-DCF5-217C45A1500C}"/>
                </a:ext>
              </a:extLst>
            </p:cNvPr>
            <p:cNvSpPr/>
            <p:nvPr/>
          </p:nvSpPr>
          <p:spPr>
            <a:xfrm>
              <a:off x="1596844" y="3121480"/>
              <a:ext cx="1201038" cy="1289666"/>
            </a:xfrm>
            <a:prstGeom prst="rect">
              <a:avLst/>
            </a:prstGeom>
            <a:solidFill>
              <a:schemeClr val="bg1"/>
            </a:solidFill>
            <a:ln w="34925">
              <a:noFill/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>
                <a:latin typeface="Poppins" pitchFamily="2" charset="77"/>
                <a:cs typeface="Poppins" pitchFamily="2" charset="77"/>
              </a:endParaRPr>
            </a:p>
          </p:txBody>
        </p:sp>
        <p:pic>
          <p:nvPicPr>
            <p:cNvPr id="20" name="Picture 2" descr="Azure Databricks: End-to-end webbaseret analyseplatform">
              <a:extLst>
                <a:ext uri="{FF2B5EF4-FFF2-40B4-BE49-F238E27FC236}">
                  <a16:creationId xmlns:a16="http://schemas.microsoft.com/office/drawing/2014/main" id="{DFFC5C3C-873E-5116-C3E6-9B05150C9E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7415" y="3439494"/>
              <a:ext cx="948215" cy="528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F11CEE-EFAF-40BB-8B51-1768B4CB6E5B}"/>
              </a:ext>
            </a:extLst>
          </p:cNvPr>
          <p:cNvGrpSpPr/>
          <p:nvPr/>
        </p:nvGrpSpPr>
        <p:grpSpPr>
          <a:xfrm>
            <a:off x="5521818" y="4120594"/>
            <a:ext cx="914309" cy="894934"/>
            <a:chOff x="5107441" y="3271066"/>
            <a:chExt cx="1201038" cy="128966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FCC878D-640C-3004-7492-530E02D15250}"/>
                </a:ext>
              </a:extLst>
            </p:cNvPr>
            <p:cNvSpPr/>
            <p:nvPr/>
          </p:nvSpPr>
          <p:spPr>
            <a:xfrm>
              <a:off x="5107441" y="3271066"/>
              <a:ext cx="1201038" cy="1289666"/>
            </a:xfrm>
            <a:prstGeom prst="rect">
              <a:avLst/>
            </a:prstGeom>
            <a:solidFill>
              <a:schemeClr val="bg1"/>
            </a:solidFill>
            <a:ln w="34925">
              <a:noFill/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>
                <a:latin typeface="Poppins" pitchFamily="2" charset="77"/>
                <a:cs typeface="Poppins" pitchFamily="2" charset="77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5655FCF-B5B9-0D61-5966-1FA73D7984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6745" y="3772863"/>
              <a:ext cx="1066266" cy="254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96F47-E150-C609-4DDD-96B0BE4162B0}"/>
              </a:ext>
            </a:extLst>
          </p:cNvPr>
          <p:cNvGrpSpPr/>
          <p:nvPr/>
        </p:nvGrpSpPr>
        <p:grpSpPr>
          <a:xfrm>
            <a:off x="8513077" y="4120594"/>
            <a:ext cx="914309" cy="894934"/>
            <a:chOff x="9237574" y="3310398"/>
            <a:chExt cx="1318087" cy="128966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4CECCA-8A56-BE89-D846-1DC2DE4AC445}"/>
                </a:ext>
              </a:extLst>
            </p:cNvPr>
            <p:cNvSpPr/>
            <p:nvPr/>
          </p:nvSpPr>
          <p:spPr>
            <a:xfrm>
              <a:off x="9303547" y="3310398"/>
              <a:ext cx="1201038" cy="1289666"/>
            </a:xfrm>
            <a:prstGeom prst="rect">
              <a:avLst/>
            </a:prstGeom>
            <a:solidFill>
              <a:schemeClr val="bg1"/>
            </a:solidFill>
            <a:ln w="34925">
              <a:noFill/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>
                <a:latin typeface="Poppins" pitchFamily="2" charset="77"/>
                <a:cs typeface="Poppins" pitchFamily="2" charset="77"/>
              </a:endParaRPr>
            </a:p>
          </p:txBody>
        </p:sp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3D20717E-2365-DC41-A57B-657F013431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7574" y="3769351"/>
              <a:ext cx="1318087" cy="424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C1B41A-7BA9-04B0-49E2-86ED8643CDA7}"/>
              </a:ext>
            </a:extLst>
          </p:cNvPr>
          <p:cNvCxnSpPr>
            <a:stCxn id="15" idx="3"/>
            <a:endCxn id="6" idx="1"/>
          </p:cNvCxnSpPr>
          <p:nvPr/>
        </p:nvCxnSpPr>
        <p:spPr>
          <a:xfrm>
            <a:off x="6397068" y="5828499"/>
            <a:ext cx="2173549" cy="146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63D8B5E-C31A-B3B5-B98E-CB527102816B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>
            <a:off x="3387422" y="5828296"/>
            <a:ext cx="219193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9C01781-FB00-D489-FF11-68A1070E1B88}"/>
              </a:ext>
            </a:extLst>
          </p:cNvPr>
          <p:cNvCxnSpPr>
            <a:stCxn id="19" idx="3"/>
            <a:endCxn id="22" idx="1"/>
          </p:cNvCxnSpPr>
          <p:nvPr/>
        </p:nvCxnSpPr>
        <p:spPr>
          <a:xfrm flipV="1">
            <a:off x="3444868" y="4568061"/>
            <a:ext cx="2076950" cy="1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E8D177-82DC-8E27-755A-D91CDCF484AC}"/>
              </a:ext>
            </a:extLst>
          </p:cNvPr>
          <p:cNvCxnSpPr>
            <a:cxnSpLocks/>
            <a:stCxn id="22" idx="3"/>
            <a:endCxn id="26" idx="1"/>
          </p:cNvCxnSpPr>
          <p:nvPr/>
        </p:nvCxnSpPr>
        <p:spPr>
          <a:xfrm>
            <a:off x="6436127" y="4568061"/>
            <a:ext cx="2076950" cy="18275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FE1F5A5-38A0-3918-00AB-FBEBB5E7E3C5}"/>
              </a:ext>
            </a:extLst>
          </p:cNvPr>
          <p:cNvCxnSpPr>
            <a:stCxn id="19" idx="2"/>
            <a:endCxn id="10" idx="0"/>
          </p:cNvCxnSpPr>
          <p:nvPr/>
        </p:nvCxnSpPr>
        <p:spPr>
          <a:xfrm>
            <a:off x="2987714" y="5009006"/>
            <a:ext cx="47" cy="52973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0E9DF6F-C444-8D96-7F13-BB4D1D9AB307}"/>
              </a:ext>
            </a:extLst>
          </p:cNvPr>
          <p:cNvCxnSpPr>
            <a:cxnSpLocks/>
            <a:stCxn id="22" idx="2"/>
            <a:endCxn id="15" idx="0"/>
          </p:cNvCxnSpPr>
          <p:nvPr/>
        </p:nvCxnSpPr>
        <p:spPr>
          <a:xfrm>
            <a:off x="5978973" y="5015528"/>
            <a:ext cx="1" cy="50841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DBF7EE4-3667-15D8-4F42-3790F0F32DA6}"/>
              </a:ext>
            </a:extLst>
          </p:cNvPr>
          <p:cNvCxnSpPr>
            <a:cxnSpLocks/>
            <a:stCxn id="25" idx="2"/>
            <a:endCxn id="6" idx="0"/>
          </p:cNvCxnSpPr>
          <p:nvPr/>
        </p:nvCxnSpPr>
        <p:spPr>
          <a:xfrm flipH="1">
            <a:off x="8970278" y="5015528"/>
            <a:ext cx="5120" cy="53801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348D781-8E5F-9089-D5FC-BE1481057440}"/>
              </a:ext>
            </a:extLst>
          </p:cNvPr>
          <p:cNvSpPr txBox="1"/>
          <p:nvPr/>
        </p:nvSpPr>
        <p:spPr>
          <a:xfrm>
            <a:off x="3943533" y="4219715"/>
            <a:ext cx="1412543" cy="387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GB" sz="1050">
                <a:solidFill>
                  <a:schemeClr val="accent1"/>
                </a:solidFill>
                <a:latin typeface="Poppins" pitchFamily="2" charset="77"/>
                <a:cs typeface="Poppins" pitchFamily="2" charset="77"/>
              </a:rPr>
              <a:t>Data interoperability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03A85B1-38D9-8421-1EBB-2BF2BDA7A96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359" y="1155236"/>
            <a:ext cx="768170" cy="822445"/>
          </a:xfrm>
          <a:prstGeom prst="rect">
            <a:avLst/>
          </a:prstGeom>
        </p:spPr>
      </p:pic>
      <p:sp>
        <p:nvSpPr>
          <p:cNvPr id="36" name="Rectangle: Rounded Corners 176">
            <a:extLst>
              <a:ext uri="{FF2B5EF4-FFF2-40B4-BE49-F238E27FC236}">
                <a16:creationId xmlns:a16="http://schemas.microsoft.com/office/drawing/2014/main" id="{862C6C40-9528-D919-4278-F5C2A9C567D1}"/>
              </a:ext>
            </a:extLst>
          </p:cNvPr>
          <p:cNvSpPr/>
          <p:nvPr/>
        </p:nvSpPr>
        <p:spPr>
          <a:xfrm>
            <a:off x="776785" y="2798548"/>
            <a:ext cx="10433111" cy="75980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GB" sz="2400" err="1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37" name="Rectangle: Rounded Corners 177">
            <a:extLst>
              <a:ext uri="{FF2B5EF4-FFF2-40B4-BE49-F238E27FC236}">
                <a16:creationId xmlns:a16="http://schemas.microsoft.com/office/drawing/2014/main" id="{4AD27ACE-9804-0EC6-2899-031DE6597118}"/>
              </a:ext>
            </a:extLst>
          </p:cNvPr>
          <p:cNvSpPr/>
          <p:nvPr/>
        </p:nvSpPr>
        <p:spPr>
          <a:xfrm>
            <a:off x="982104" y="2949848"/>
            <a:ext cx="1173707" cy="457200"/>
          </a:xfrm>
          <a:prstGeom prst="round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GB" sz="110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Create and setup a project</a:t>
            </a:r>
          </a:p>
        </p:txBody>
      </p:sp>
      <p:sp>
        <p:nvSpPr>
          <p:cNvPr id="38" name="Rectangle: Rounded Corners 178">
            <a:extLst>
              <a:ext uri="{FF2B5EF4-FFF2-40B4-BE49-F238E27FC236}">
                <a16:creationId xmlns:a16="http://schemas.microsoft.com/office/drawing/2014/main" id="{E8E7C941-7BC0-FBDC-F27B-313F4E35883D}"/>
              </a:ext>
            </a:extLst>
          </p:cNvPr>
          <p:cNvSpPr/>
          <p:nvPr/>
        </p:nvSpPr>
        <p:spPr>
          <a:xfrm>
            <a:off x="2274092" y="2949848"/>
            <a:ext cx="1173707" cy="457200"/>
          </a:xfrm>
          <a:prstGeom prst="round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GB" sz="110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Create metadata</a:t>
            </a:r>
          </a:p>
        </p:txBody>
      </p:sp>
      <p:sp>
        <p:nvSpPr>
          <p:cNvPr id="39" name="Rectangle: Rounded Corners 179">
            <a:extLst>
              <a:ext uri="{FF2B5EF4-FFF2-40B4-BE49-F238E27FC236}">
                <a16:creationId xmlns:a16="http://schemas.microsoft.com/office/drawing/2014/main" id="{8C7D999B-0292-6EF7-A60F-980DAA5BFFC2}"/>
              </a:ext>
            </a:extLst>
          </p:cNvPr>
          <p:cNvSpPr/>
          <p:nvPr/>
        </p:nvSpPr>
        <p:spPr>
          <a:xfrm>
            <a:off x="3566080" y="2944648"/>
            <a:ext cx="1173707" cy="457200"/>
          </a:xfrm>
          <a:prstGeom prst="round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GB" sz="110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Governance compliance</a:t>
            </a:r>
          </a:p>
        </p:txBody>
      </p:sp>
      <p:sp>
        <p:nvSpPr>
          <p:cNvPr id="40" name="Rectangle: Rounded Corners 180">
            <a:extLst>
              <a:ext uri="{FF2B5EF4-FFF2-40B4-BE49-F238E27FC236}">
                <a16:creationId xmlns:a16="http://schemas.microsoft.com/office/drawing/2014/main" id="{FB8829DE-02A2-97DB-BB05-6EF8A3BE358E}"/>
              </a:ext>
            </a:extLst>
          </p:cNvPr>
          <p:cNvSpPr/>
          <p:nvPr/>
        </p:nvSpPr>
        <p:spPr>
          <a:xfrm>
            <a:off x="4796996" y="2955928"/>
            <a:ext cx="1173707" cy="457200"/>
          </a:xfrm>
          <a:prstGeom prst="round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GB" sz="110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Make a release of the project</a:t>
            </a:r>
          </a:p>
        </p:txBody>
      </p:sp>
      <p:sp>
        <p:nvSpPr>
          <p:cNvPr id="41" name="Rectangle: Rounded Corners 181">
            <a:extLst>
              <a:ext uri="{FF2B5EF4-FFF2-40B4-BE49-F238E27FC236}">
                <a16:creationId xmlns:a16="http://schemas.microsoft.com/office/drawing/2014/main" id="{5492033E-9F49-639C-FCA1-28857BAE4AAE}"/>
              </a:ext>
            </a:extLst>
          </p:cNvPr>
          <p:cNvSpPr/>
          <p:nvPr/>
        </p:nvSpPr>
        <p:spPr>
          <a:xfrm>
            <a:off x="6027912" y="2963656"/>
            <a:ext cx="1173707" cy="457200"/>
          </a:xfrm>
          <a:prstGeom prst="round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GB" sz="110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Deploy a project</a:t>
            </a:r>
          </a:p>
        </p:txBody>
      </p:sp>
      <p:sp>
        <p:nvSpPr>
          <p:cNvPr id="42" name="Rectangle: Rounded Corners 182">
            <a:extLst>
              <a:ext uri="{FF2B5EF4-FFF2-40B4-BE49-F238E27FC236}">
                <a16:creationId xmlns:a16="http://schemas.microsoft.com/office/drawing/2014/main" id="{93D28B6B-8E55-079E-034C-A9CBD34C4358}"/>
              </a:ext>
            </a:extLst>
          </p:cNvPr>
          <p:cNvSpPr/>
          <p:nvPr/>
        </p:nvSpPr>
        <p:spPr>
          <a:xfrm>
            <a:off x="7258828" y="2955928"/>
            <a:ext cx="1173707" cy="457200"/>
          </a:xfrm>
          <a:prstGeom prst="round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GB" sz="110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Discover Data</a:t>
            </a:r>
          </a:p>
        </p:txBody>
      </p:sp>
      <p:sp>
        <p:nvSpPr>
          <p:cNvPr id="43" name="Rectangle: Rounded Corners 183">
            <a:extLst>
              <a:ext uri="{FF2B5EF4-FFF2-40B4-BE49-F238E27FC236}">
                <a16:creationId xmlns:a16="http://schemas.microsoft.com/office/drawing/2014/main" id="{0A908D8E-3FE1-0FBF-BBB9-1128350E05D4}"/>
              </a:ext>
            </a:extLst>
          </p:cNvPr>
          <p:cNvSpPr/>
          <p:nvPr/>
        </p:nvSpPr>
        <p:spPr>
          <a:xfrm>
            <a:off x="8489744" y="2944648"/>
            <a:ext cx="1173707" cy="457200"/>
          </a:xfrm>
          <a:prstGeom prst="round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GB" sz="110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Request access to data</a:t>
            </a:r>
          </a:p>
        </p:txBody>
      </p:sp>
      <p:sp>
        <p:nvSpPr>
          <p:cNvPr id="44" name="Rectangle: Rounded Corners 184">
            <a:extLst>
              <a:ext uri="{FF2B5EF4-FFF2-40B4-BE49-F238E27FC236}">
                <a16:creationId xmlns:a16="http://schemas.microsoft.com/office/drawing/2014/main" id="{8F49395E-C7A1-AFBB-557F-1235B3F7BF22}"/>
              </a:ext>
            </a:extLst>
          </p:cNvPr>
          <p:cNvSpPr/>
          <p:nvPr/>
        </p:nvSpPr>
        <p:spPr>
          <a:xfrm>
            <a:off x="9701519" y="2944554"/>
            <a:ext cx="1173707" cy="457200"/>
          </a:xfrm>
          <a:prstGeom prst="round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GB" sz="110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Understand reliability of data</a:t>
            </a:r>
          </a:p>
        </p:txBody>
      </p:sp>
      <p:sp>
        <p:nvSpPr>
          <p:cNvPr id="45" name="Arrow: Up-Down 188">
            <a:extLst>
              <a:ext uri="{FF2B5EF4-FFF2-40B4-BE49-F238E27FC236}">
                <a16:creationId xmlns:a16="http://schemas.microsoft.com/office/drawing/2014/main" id="{B4D25449-DD86-7ED3-CE67-BB2ACF4FD2AE}"/>
              </a:ext>
            </a:extLst>
          </p:cNvPr>
          <p:cNvSpPr/>
          <p:nvPr/>
        </p:nvSpPr>
        <p:spPr>
          <a:xfrm>
            <a:off x="5802037" y="2006506"/>
            <a:ext cx="337331" cy="571964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GB" sz="2400" err="1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B573636-11B2-203F-CCA2-6DD16B11A6C6}"/>
              </a:ext>
            </a:extLst>
          </p:cNvPr>
          <p:cNvSpPr txBox="1"/>
          <p:nvPr/>
        </p:nvSpPr>
        <p:spPr>
          <a:xfrm>
            <a:off x="8261662" y="2472481"/>
            <a:ext cx="3369471" cy="248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GB" sz="1100">
                <a:solidFill>
                  <a:schemeClr val="accent1"/>
                </a:solidFill>
                <a:latin typeface="Poppins" pitchFamily="2" charset="77"/>
                <a:cs typeface="Poppins" pitchFamily="2" charset="77"/>
              </a:rPr>
              <a:t>Process Plane - Experiences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1F20C7D-3F12-A6E3-A405-468A8CFC7D50}"/>
              </a:ext>
            </a:extLst>
          </p:cNvPr>
          <p:cNvSpPr txBox="1"/>
          <p:nvPr/>
        </p:nvSpPr>
        <p:spPr>
          <a:xfrm>
            <a:off x="6892496" y="4217378"/>
            <a:ext cx="1412543" cy="387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GB" sz="1050">
                <a:solidFill>
                  <a:schemeClr val="accent1"/>
                </a:solidFill>
                <a:latin typeface="Poppins" pitchFamily="2" charset="77"/>
                <a:cs typeface="Poppins" pitchFamily="2" charset="77"/>
              </a:rPr>
              <a:t>Data interoperability</a:t>
            </a:r>
          </a:p>
        </p:txBody>
      </p:sp>
      <p:sp>
        <p:nvSpPr>
          <p:cNvPr id="48" name="Arrow: Up-Down 195">
            <a:extLst>
              <a:ext uri="{FF2B5EF4-FFF2-40B4-BE49-F238E27FC236}">
                <a16:creationId xmlns:a16="http://schemas.microsoft.com/office/drawing/2014/main" id="{374D5541-1E51-2ABA-CDFC-C05849698C02}"/>
              </a:ext>
            </a:extLst>
          </p:cNvPr>
          <p:cNvSpPr/>
          <p:nvPr/>
        </p:nvSpPr>
        <p:spPr>
          <a:xfrm>
            <a:off x="2881007" y="3670415"/>
            <a:ext cx="213411" cy="288611"/>
          </a:xfrm>
          <a:prstGeom prst="upDownArrow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GB" sz="2400" err="1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9" name="Arrow: Up-Down 197">
            <a:extLst>
              <a:ext uri="{FF2B5EF4-FFF2-40B4-BE49-F238E27FC236}">
                <a16:creationId xmlns:a16="http://schemas.microsoft.com/office/drawing/2014/main" id="{04829739-8507-BDFA-AB1E-4B1D8BD2370A}"/>
              </a:ext>
            </a:extLst>
          </p:cNvPr>
          <p:cNvSpPr/>
          <p:nvPr/>
        </p:nvSpPr>
        <p:spPr>
          <a:xfrm>
            <a:off x="5852844" y="3668249"/>
            <a:ext cx="213411" cy="288611"/>
          </a:xfrm>
          <a:prstGeom prst="upDownArrow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GB" sz="2400" err="1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0" name="Arrow: Up-Down 198">
            <a:extLst>
              <a:ext uri="{FF2B5EF4-FFF2-40B4-BE49-F238E27FC236}">
                <a16:creationId xmlns:a16="http://schemas.microsoft.com/office/drawing/2014/main" id="{F71DC3BA-AF8C-8A6F-8574-564C3E2C2282}"/>
              </a:ext>
            </a:extLst>
          </p:cNvPr>
          <p:cNvSpPr/>
          <p:nvPr/>
        </p:nvSpPr>
        <p:spPr>
          <a:xfrm>
            <a:off x="8854238" y="3675650"/>
            <a:ext cx="213411" cy="288611"/>
          </a:xfrm>
          <a:prstGeom prst="upDownArrow">
            <a:avLst/>
          </a:prstGeom>
          <a:solidFill>
            <a:schemeClr val="accent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GB" sz="2400" err="1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1" name="Speech Bubble: Rectangle 199">
            <a:extLst>
              <a:ext uri="{FF2B5EF4-FFF2-40B4-BE49-F238E27FC236}">
                <a16:creationId xmlns:a16="http://schemas.microsoft.com/office/drawing/2014/main" id="{5260B5A0-668F-7ADE-E80A-E43E55B36F9D}"/>
              </a:ext>
            </a:extLst>
          </p:cNvPr>
          <p:cNvSpPr/>
          <p:nvPr/>
        </p:nvSpPr>
        <p:spPr>
          <a:xfrm>
            <a:off x="6820803" y="773190"/>
            <a:ext cx="5098271" cy="1514100"/>
          </a:xfrm>
          <a:prstGeom prst="wedgeRectCallout">
            <a:avLst>
              <a:gd name="adj1" fmla="val -61823"/>
              <a:gd name="adj2" fmla="val 643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100" b="1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Consistent experiences across several platforms</a:t>
            </a:r>
            <a:r>
              <a:rPr lang="en-GB" sz="110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, no need to learn and know specific procedures and processes to manage the lifecycle of a data initiative from the inception to runtime</a:t>
            </a: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10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All the experiences done with a </a:t>
            </a:r>
            <a:r>
              <a:rPr lang="en-GB" sz="1100" b="1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reduced cognitive load</a:t>
            </a:r>
            <a:r>
              <a:rPr lang="en-GB" sz="110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, improving the </a:t>
            </a:r>
            <a:r>
              <a:rPr lang="en-GB" sz="1100" b="1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effectiveness</a:t>
            </a:r>
            <a:r>
              <a:rPr lang="en-GB" sz="110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and </a:t>
            </a:r>
            <a:r>
              <a:rPr lang="en-GB" sz="1100" b="1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productivity</a:t>
            </a:r>
            <a:r>
              <a:rPr lang="en-GB" sz="110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 of data engineering, </a:t>
            </a:r>
            <a:r>
              <a:rPr lang="en-GB" sz="1100" b="1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reducing tech + data debt</a:t>
            </a: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10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All the experiences are empowered by </a:t>
            </a:r>
            <a:r>
              <a:rPr lang="en-GB" sz="1100" b="1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metadata activation </a:t>
            </a:r>
            <a:r>
              <a:rPr lang="en-GB" sz="110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and automation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110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F380545-3F13-C2FE-B832-CD73F564C0F7}"/>
              </a:ext>
            </a:extLst>
          </p:cNvPr>
          <p:cNvSpPr txBox="1"/>
          <p:nvPr/>
        </p:nvSpPr>
        <p:spPr>
          <a:xfrm>
            <a:off x="1205104" y="5758432"/>
            <a:ext cx="1598569" cy="248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GB" sz="1100">
                <a:solidFill>
                  <a:schemeClr val="accent1"/>
                </a:solidFill>
                <a:latin typeface="Poppins" pitchFamily="2" charset="77"/>
                <a:cs typeface="Poppins" pitchFamily="2" charset="77"/>
              </a:rPr>
              <a:t>Multi-cloud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9174F8E-EEE8-A734-18EB-F657B8737674}"/>
              </a:ext>
            </a:extLst>
          </p:cNvPr>
          <p:cNvSpPr txBox="1"/>
          <p:nvPr/>
        </p:nvSpPr>
        <p:spPr>
          <a:xfrm>
            <a:off x="1205104" y="4518981"/>
            <a:ext cx="1598569" cy="248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GB" sz="1100">
                <a:solidFill>
                  <a:schemeClr val="accent1"/>
                </a:solidFill>
                <a:latin typeface="Poppins" pitchFamily="2" charset="77"/>
                <a:cs typeface="Poppins" pitchFamily="2" charset="77"/>
              </a:rPr>
              <a:t>Multi-platform</a:t>
            </a:r>
          </a:p>
        </p:txBody>
      </p:sp>
    </p:spTree>
    <p:extLst>
      <p:ext uri="{BB962C8B-B14F-4D97-AF65-F5344CB8AC3E}">
        <p14:creationId xmlns:p14="http://schemas.microsoft.com/office/powerpoint/2010/main" val="187423008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36BEF9E-56EC-823F-D411-1848CA885378}"/>
              </a:ext>
            </a:extLst>
          </p:cNvPr>
          <p:cNvSpPr/>
          <p:nvPr/>
        </p:nvSpPr>
        <p:spPr>
          <a:xfrm>
            <a:off x="2024768" y="3393285"/>
            <a:ext cx="2026693" cy="94851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GB">
                <a:latin typeface="Poppins" pitchFamily="2" charset="77"/>
                <a:cs typeface="Poppins" pitchFamily="2" charset="77"/>
              </a:rPr>
              <a:t>Platform Team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9034CD5-68DE-EDF1-D3AA-C312741AF0D8}"/>
              </a:ext>
            </a:extLst>
          </p:cNvPr>
          <p:cNvSpPr/>
          <p:nvPr/>
        </p:nvSpPr>
        <p:spPr>
          <a:xfrm>
            <a:off x="5029606" y="1567984"/>
            <a:ext cx="2026693" cy="94851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GB">
                <a:latin typeface="Poppins" pitchFamily="2" charset="77"/>
                <a:cs typeface="Poppins" pitchFamily="2" charset="77"/>
              </a:rPr>
              <a:t>Data Team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22FC647-6061-046E-42E8-24112A40BFF1}"/>
              </a:ext>
            </a:extLst>
          </p:cNvPr>
          <p:cNvSpPr/>
          <p:nvPr/>
        </p:nvSpPr>
        <p:spPr>
          <a:xfrm>
            <a:off x="8218578" y="3393285"/>
            <a:ext cx="2026693" cy="94851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GB">
                <a:latin typeface="Poppins" pitchFamily="2" charset="77"/>
                <a:cs typeface="Poppins" pitchFamily="2" charset="77"/>
              </a:rPr>
              <a:t>Data Consumers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3E2C42E-8582-669F-2750-21B58A658684}"/>
              </a:ext>
            </a:extLst>
          </p:cNvPr>
          <p:cNvSpPr/>
          <p:nvPr/>
        </p:nvSpPr>
        <p:spPr>
          <a:xfrm>
            <a:off x="5029606" y="5140199"/>
            <a:ext cx="2026693" cy="94851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GB">
                <a:latin typeface="Poppins" pitchFamily="2" charset="77"/>
                <a:cs typeface="Poppins" pitchFamily="2" charset="77"/>
              </a:rPr>
              <a:t>Governance Team</a:t>
            </a:r>
          </a:p>
        </p:txBody>
      </p:sp>
      <p:cxnSp>
        <p:nvCxnSpPr>
          <p:cNvPr id="6" name="Connector: Curved 9">
            <a:extLst>
              <a:ext uri="{FF2B5EF4-FFF2-40B4-BE49-F238E27FC236}">
                <a16:creationId xmlns:a16="http://schemas.microsoft.com/office/drawing/2014/main" id="{A4F5213D-9C1C-6C38-969C-455D62DF3DA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58339" y="1722019"/>
            <a:ext cx="1351042" cy="199149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6DA801F-8173-E503-D5DB-D82E9D3D8007}"/>
              </a:ext>
            </a:extLst>
          </p:cNvPr>
          <p:cNvSpPr txBox="1"/>
          <p:nvPr/>
        </p:nvSpPr>
        <p:spPr>
          <a:xfrm>
            <a:off x="2359139" y="2083920"/>
            <a:ext cx="1842448" cy="5978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GB">
                <a:solidFill>
                  <a:schemeClr val="accent1"/>
                </a:solidFill>
                <a:latin typeface="Poppins" pitchFamily="2" charset="77"/>
                <a:cs typeface="Poppins" pitchFamily="2" charset="77"/>
              </a:rPr>
              <a:t>Templates and blueprints</a:t>
            </a:r>
          </a:p>
        </p:txBody>
      </p:sp>
      <p:cxnSp>
        <p:nvCxnSpPr>
          <p:cNvPr id="8" name="Connector: Curved 12">
            <a:extLst>
              <a:ext uri="{FF2B5EF4-FFF2-40B4-BE49-F238E27FC236}">
                <a16:creationId xmlns:a16="http://schemas.microsoft.com/office/drawing/2014/main" id="{20E504A0-B6CD-F366-6A74-5A6403AD93B7}"/>
              </a:ext>
            </a:extLst>
          </p:cNvPr>
          <p:cNvCxnSpPr>
            <a:cxnSpLocks/>
          </p:cNvCxnSpPr>
          <p:nvPr/>
        </p:nvCxnSpPr>
        <p:spPr>
          <a:xfrm>
            <a:off x="7056299" y="2042243"/>
            <a:ext cx="2175626" cy="135104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678883F-F792-E8AF-642D-9A86DF4696AF}"/>
              </a:ext>
            </a:extLst>
          </p:cNvPr>
          <p:cNvSpPr txBox="1"/>
          <p:nvPr/>
        </p:nvSpPr>
        <p:spPr>
          <a:xfrm>
            <a:off x="7834165" y="2083921"/>
            <a:ext cx="1717344" cy="5909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GB">
                <a:solidFill>
                  <a:schemeClr val="accent1"/>
                </a:solidFill>
                <a:latin typeface="Poppins" pitchFamily="2" charset="77"/>
                <a:cs typeface="Poppins" pitchFamily="2" charset="77"/>
              </a:rPr>
              <a:t>Data Products</a:t>
            </a:r>
          </a:p>
        </p:txBody>
      </p:sp>
      <p:cxnSp>
        <p:nvCxnSpPr>
          <p:cNvPr id="10" name="Connector: Curved 15">
            <a:extLst>
              <a:ext uri="{FF2B5EF4-FFF2-40B4-BE49-F238E27FC236}">
                <a16:creationId xmlns:a16="http://schemas.microsoft.com/office/drawing/2014/main" id="{8FDBDE47-7EBE-5A00-A096-A0554AD48F6B}"/>
              </a:ext>
            </a:extLst>
          </p:cNvPr>
          <p:cNvCxnSpPr>
            <a:cxnSpLocks/>
          </p:cNvCxnSpPr>
          <p:nvPr/>
        </p:nvCxnSpPr>
        <p:spPr>
          <a:xfrm rot="16200000" flipH="1">
            <a:off x="3397533" y="3982385"/>
            <a:ext cx="1272655" cy="1991491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A947460-3AB2-11C2-1FEA-F520F7A6D73F}"/>
              </a:ext>
            </a:extLst>
          </p:cNvPr>
          <p:cNvSpPr txBox="1"/>
          <p:nvPr/>
        </p:nvSpPr>
        <p:spPr>
          <a:xfrm>
            <a:off x="2743551" y="4844733"/>
            <a:ext cx="1842448" cy="5978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GB">
                <a:solidFill>
                  <a:schemeClr val="accent1"/>
                </a:solidFill>
                <a:latin typeface="Poppins" pitchFamily="2" charset="77"/>
                <a:cs typeface="Poppins" pitchFamily="2" charset="77"/>
              </a:rPr>
              <a:t>Computational Policies</a:t>
            </a:r>
          </a:p>
        </p:txBody>
      </p:sp>
      <p:cxnSp>
        <p:nvCxnSpPr>
          <p:cNvPr id="12" name="Connector: Curved 20">
            <a:extLst>
              <a:ext uri="{FF2B5EF4-FFF2-40B4-BE49-F238E27FC236}">
                <a16:creationId xmlns:a16="http://schemas.microsoft.com/office/drawing/2014/main" id="{67489C71-317E-97E9-2891-B919E26DA8EA}"/>
              </a:ext>
            </a:extLst>
          </p:cNvPr>
          <p:cNvCxnSpPr>
            <a:cxnSpLocks/>
          </p:cNvCxnSpPr>
          <p:nvPr/>
        </p:nvCxnSpPr>
        <p:spPr>
          <a:xfrm flipV="1">
            <a:off x="7056299" y="4341804"/>
            <a:ext cx="2175626" cy="127265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BB48663-DE37-2FF1-4CCA-04230EDC6EA7}"/>
              </a:ext>
            </a:extLst>
          </p:cNvPr>
          <p:cNvSpPr txBox="1"/>
          <p:nvPr/>
        </p:nvSpPr>
        <p:spPr>
          <a:xfrm>
            <a:off x="7993389" y="4833123"/>
            <a:ext cx="1842448" cy="5978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GB">
                <a:solidFill>
                  <a:schemeClr val="accent1"/>
                </a:solidFill>
                <a:latin typeface="Poppins" pitchFamily="2" charset="77"/>
                <a:cs typeface="Poppins" pitchFamily="2" charset="77"/>
              </a:rPr>
              <a:t>Metadata activation</a:t>
            </a:r>
          </a:p>
        </p:txBody>
      </p:sp>
      <p:sp>
        <p:nvSpPr>
          <p:cNvPr id="14" name="CasellaDiTesto 1">
            <a:extLst>
              <a:ext uri="{FF2B5EF4-FFF2-40B4-BE49-F238E27FC236}">
                <a16:creationId xmlns:a16="http://schemas.microsoft.com/office/drawing/2014/main" id="{A643A20B-8CCA-56E0-84E9-3CB41AD95059}"/>
              </a:ext>
            </a:extLst>
          </p:cNvPr>
          <p:cNvSpPr txBox="1"/>
          <p:nvPr/>
        </p:nvSpPr>
        <p:spPr>
          <a:xfrm>
            <a:off x="595338" y="378039"/>
            <a:ext cx="10279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sv-SE"/>
            </a:defPPr>
            <a:lvl1pPr>
              <a:defRPr sz="3600">
                <a:solidFill>
                  <a:schemeClr val="accent1"/>
                </a:solidFill>
                <a:latin typeface="Scania Office Bold" panose="00000800000000000000" pitchFamily="2" charset="0"/>
                <a:ea typeface="+mj-ea"/>
                <a:cs typeface="+mj-cs"/>
              </a:defRPr>
            </a:lvl1pPr>
          </a:lstStyle>
          <a:p>
            <a:r>
              <a:rPr lang="it-IT">
                <a:latin typeface="Poppins" pitchFamily="2" charset="77"/>
                <a:cs typeface="Poppins" pitchFamily="2" charset="77"/>
              </a:rPr>
              <a:t>People</a:t>
            </a:r>
          </a:p>
        </p:txBody>
      </p:sp>
    </p:spTree>
    <p:extLst>
      <p:ext uri="{BB962C8B-B14F-4D97-AF65-F5344CB8AC3E}">
        <p14:creationId xmlns:p14="http://schemas.microsoft.com/office/powerpoint/2010/main" val="179076304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962D0D0-6DCC-3ACF-BA4A-D983077338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0573788"/>
              </p:ext>
            </p:extLst>
          </p:nvPr>
        </p:nvGraphicFramePr>
        <p:xfrm>
          <a:off x="2590800" y="1194858"/>
          <a:ext cx="7010400" cy="4468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3">
            <a:extLst>
              <a:ext uri="{FF2B5EF4-FFF2-40B4-BE49-F238E27FC236}">
                <a16:creationId xmlns:a16="http://schemas.microsoft.com/office/drawing/2014/main" id="{8275959A-1279-7221-2B11-4E31AEE9B021}"/>
              </a:ext>
            </a:extLst>
          </p:cNvPr>
          <p:cNvSpPr/>
          <p:nvPr/>
        </p:nvSpPr>
        <p:spPr>
          <a:xfrm>
            <a:off x="4921250" y="427860"/>
            <a:ext cx="2406650" cy="64633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GB" sz="1000"/>
              <a:t>The platform introduces a unique and compelling value proposition that addresses a specific need or solves a particular problem for users</a:t>
            </a:r>
          </a:p>
        </p:txBody>
      </p:sp>
      <p:sp>
        <p:nvSpPr>
          <p:cNvPr id="4" name="Rectangle: Rounded Corners 6">
            <a:extLst>
              <a:ext uri="{FF2B5EF4-FFF2-40B4-BE49-F238E27FC236}">
                <a16:creationId xmlns:a16="http://schemas.microsoft.com/office/drawing/2014/main" id="{7248C046-95A1-821E-5050-DF40143B7398}"/>
              </a:ext>
            </a:extLst>
          </p:cNvPr>
          <p:cNvSpPr/>
          <p:nvPr/>
        </p:nvSpPr>
        <p:spPr>
          <a:xfrm>
            <a:off x="8397875" y="1412110"/>
            <a:ext cx="2406650" cy="64633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GB" sz="1000" b="0" i="0">
                <a:solidFill>
                  <a:schemeClr val="bg1"/>
                </a:solidFill>
                <a:effectLst/>
                <a:latin typeface="Söhne"/>
              </a:rPr>
              <a:t>Early adopters recognize the value provided by the platform and start using it. Their positive experiences and feedback draw attention to the platform.</a:t>
            </a:r>
            <a:endParaRPr lang="en-GB" sz="1000">
              <a:solidFill>
                <a:schemeClr val="bg1"/>
              </a:solidFill>
            </a:endParaRPr>
          </a:p>
        </p:txBody>
      </p:sp>
      <p:sp>
        <p:nvSpPr>
          <p:cNvPr id="5" name="Rectangle: Rounded Corners 7">
            <a:extLst>
              <a:ext uri="{FF2B5EF4-FFF2-40B4-BE49-F238E27FC236}">
                <a16:creationId xmlns:a16="http://schemas.microsoft.com/office/drawing/2014/main" id="{9301B121-5490-B175-A0C0-E47758840223}"/>
              </a:ext>
            </a:extLst>
          </p:cNvPr>
          <p:cNvSpPr/>
          <p:nvPr/>
        </p:nvSpPr>
        <p:spPr>
          <a:xfrm>
            <a:off x="8931275" y="3926710"/>
            <a:ext cx="2406650" cy="64633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GB" sz="1000" b="0" i="0">
                <a:solidFill>
                  <a:schemeClr val="bg1"/>
                </a:solidFill>
                <a:effectLst/>
                <a:latin typeface="Söhne"/>
              </a:rPr>
              <a:t>Seeing the growing user base, more providers (or sellers) are attracted to the platform, leading to a diversified and abundant supply.</a:t>
            </a:r>
            <a:endParaRPr lang="en-GB" sz="1000">
              <a:solidFill>
                <a:schemeClr val="bg1"/>
              </a:solidFill>
            </a:endParaRPr>
          </a:p>
        </p:txBody>
      </p:sp>
      <p:sp>
        <p:nvSpPr>
          <p:cNvPr id="6" name="Rectangle: Rounded Corners 8">
            <a:extLst>
              <a:ext uri="{FF2B5EF4-FFF2-40B4-BE49-F238E27FC236}">
                <a16:creationId xmlns:a16="http://schemas.microsoft.com/office/drawing/2014/main" id="{02328FBD-2F46-1972-F9A3-225BAADB5010}"/>
              </a:ext>
            </a:extLst>
          </p:cNvPr>
          <p:cNvSpPr/>
          <p:nvPr/>
        </p:nvSpPr>
        <p:spPr>
          <a:xfrm>
            <a:off x="7805738" y="5557226"/>
            <a:ext cx="2406650" cy="64633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GB" sz="900" b="0" i="0">
                <a:solidFill>
                  <a:schemeClr val="bg1"/>
                </a:solidFill>
                <a:effectLst/>
                <a:latin typeface="Söhne"/>
              </a:rPr>
              <a:t>With an increasing number of providers, there's healthy competition. This competition drives innovation, better pricing, and improved quality, further differentiating the platform from competitors.</a:t>
            </a:r>
            <a:endParaRPr lang="en-GB" sz="900">
              <a:solidFill>
                <a:schemeClr val="bg1"/>
              </a:solidFill>
            </a:endParaRPr>
          </a:p>
        </p:txBody>
      </p:sp>
      <p:sp>
        <p:nvSpPr>
          <p:cNvPr id="7" name="Rectangle: Rounded Corners 9">
            <a:extLst>
              <a:ext uri="{FF2B5EF4-FFF2-40B4-BE49-F238E27FC236}">
                <a16:creationId xmlns:a16="http://schemas.microsoft.com/office/drawing/2014/main" id="{C3AE8BBA-9BF0-448B-4686-9B46D4FEC7A3}"/>
              </a:ext>
            </a:extLst>
          </p:cNvPr>
          <p:cNvSpPr/>
          <p:nvPr/>
        </p:nvSpPr>
        <p:spPr>
          <a:xfrm>
            <a:off x="4940300" y="432124"/>
            <a:ext cx="2406650" cy="64633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GB" sz="900"/>
              <a:t>The platform introduces a unique and compelling value proposition that addresses a specific need or solves a particular problem for users</a:t>
            </a:r>
          </a:p>
        </p:txBody>
      </p:sp>
      <p:sp>
        <p:nvSpPr>
          <p:cNvPr id="8" name="Rectangle: Rounded Corners 10">
            <a:extLst>
              <a:ext uri="{FF2B5EF4-FFF2-40B4-BE49-F238E27FC236}">
                <a16:creationId xmlns:a16="http://schemas.microsoft.com/office/drawing/2014/main" id="{354F2944-2DB7-E23D-F68C-15A3D3DCE2D5}"/>
              </a:ext>
            </a:extLst>
          </p:cNvPr>
          <p:cNvSpPr/>
          <p:nvPr/>
        </p:nvSpPr>
        <p:spPr>
          <a:xfrm>
            <a:off x="8416925" y="1416374"/>
            <a:ext cx="2406650" cy="64633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GB" sz="900" b="0" i="0">
                <a:solidFill>
                  <a:schemeClr val="bg1"/>
                </a:solidFill>
                <a:effectLst/>
                <a:latin typeface="Söhne"/>
              </a:rPr>
              <a:t>Early adopters recognize the value provided by the platform and start using it. Their positive experiences and feedback draw attention to the platform.</a:t>
            </a:r>
            <a:endParaRPr lang="en-GB" sz="900">
              <a:solidFill>
                <a:schemeClr val="bg1"/>
              </a:solidFill>
            </a:endParaRPr>
          </a:p>
        </p:txBody>
      </p:sp>
      <p:sp>
        <p:nvSpPr>
          <p:cNvPr id="9" name="Rectangle: Rounded Corners 11">
            <a:extLst>
              <a:ext uri="{FF2B5EF4-FFF2-40B4-BE49-F238E27FC236}">
                <a16:creationId xmlns:a16="http://schemas.microsoft.com/office/drawing/2014/main" id="{6D4B1027-C08B-6778-FBA1-4B7EC50965F5}"/>
              </a:ext>
            </a:extLst>
          </p:cNvPr>
          <p:cNvSpPr/>
          <p:nvPr/>
        </p:nvSpPr>
        <p:spPr>
          <a:xfrm>
            <a:off x="8950325" y="3930974"/>
            <a:ext cx="2406650" cy="64633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GB" sz="900" b="0" i="0">
                <a:solidFill>
                  <a:schemeClr val="bg1"/>
                </a:solidFill>
                <a:effectLst/>
                <a:latin typeface="Söhne"/>
              </a:rPr>
              <a:t>Seeing the growing user base, more providers (or sellers) are attracted to the platform, leading to a diversified and abundant supply.</a:t>
            </a:r>
            <a:endParaRPr lang="en-GB" sz="900">
              <a:solidFill>
                <a:schemeClr val="bg1"/>
              </a:solidFill>
            </a:endParaRPr>
          </a:p>
        </p:txBody>
      </p:sp>
      <p:sp>
        <p:nvSpPr>
          <p:cNvPr id="10" name="Rectangle: Rounded Corners 12">
            <a:extLst>
              <a:ext uri="{FF2B5EF4-FFF2-40B4-BE49-F238E27FC236}">
                <a16:creationId xmlns:a16="http://schemas.microsoft.com/office/drawing/2014/main" id="{521F5196-4E92-5BF0-CE44-B1918C0BED60}"/>
              </a:ext>
            </a:extLst>
          </p:cNvPr>
          <p:cNvSpPr/>
          <p:nvPr/>
        </p:nvSpPr>
        <p:spPr>
          <a:xfrm>
            <a:off x="2057401" y="5557227"/>
            <a:ext cx="2406650" cy="64633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GB" sz="900" b="0" i="0">
                <a:solidFill>
                  <a:schemeClr val="bg1"/>
                </a:solidFill>
                <a:effectLst/>
                <a:latin typeface="Söhne"/>
              </a:rPr>
              <a:t>The enhanced offerings and competitive advantages lead to broader consumer interest and adoption. Word-of-mouth, reviews, and recommendations further amplify the platform's reach.</a:t>
            </a:r>
            <a:endParaRPr lang="en-GB" sz="900">
              <a:solidFill>
                <a:schemeClr val="bg1"/>
              </a:solidFill>
            </a:endParaRPr>
          </a:p>
        </p:txBody>
      </p:sp>
      <p:sp>
        <p:nvSpPr>
          <p:cNvPr id="11" name="Rectangle: Rounded Corners 13">
            <a:extLst>
              <a:ext uri="{FF2B5EF4-FFF2-40B4-BE49-F238E27FC236}">
                <a16:creationId xmlns:a16="http://schemas.microsoft.com/office/drawing/2014/main" id="{7A11B936-BF65-E0ED-0FEF-FD38C6FEA5E9}"/>
              </a:ext>
            </a:extLst>
          </p:cNvPr>
          <p:cNvSpPr/>
          <p:nvPr/>
        </p:nvSpPr>
        <p:spPr>
          <a:xfrm>
            <a:off x="854076" y="3833699"/>
            <a:ext cx="2406650" cy="64633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GB" sz="900" b="0" i="0">
                <a:solidFill>
                  <a:schemeClr val="bg1"/>
                </a:solidFill>
                <a:effectLst/>
                <a:latin typeface="Söhne"/>
              </a:rPr>
              <a:t>As more consumers and providers interact on the platform, they co-create additional value. This could manifest in the form of network effects, data insights, community building, and more.</a:t>
            </a:r>
            <a:endParaRPr lang="en-GB" sz="900">
              <a:solidFill>
                <a:schemeClr val="bg1"/>
              </a:solidFill>
            </a:endParaRPr>
          </a:p>
        </p:txBody>
      </p:sp>
      <p:sp>
        <p:nvSpPr>
          <p:cNvPr id="12" name="Rectangle: Rounded Corners 14">
            <a:extLst>
              <a:ext uri="{FF2B5EF4-FFF2-40B4-BE49-F238E27FC236}">
                <a16:creationId xmlns:a16="http://schemas.microsoft.com/office/drawing/2014/main" id="{88E3020B-735C-E298-8E6D-75BBD9D18914}"/>
              </a:ext>
            </a:extLst>
          </p:cNvPr>
          <p:cNvSpPr/>
          <p:nvPr/>
        </p:nvSpPr>
        <p:spPr>
          <a:xfrm>
            <a:off x="1260476" y="1412110"/>
            <a:ext cx="2406650" cy="64633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GB" sz="900" b="0" i="0">
                <a:solidFill>
                  <a:schemeClr val="bg1"/>
                </a:solidFill>
                <a:effectLst/>
                <a:latin typeface="Söhne"/>
              </a:rPr>
              <a:t>The platform reinvests the value generated (in terms of profits, data, feedback) to further refine and expand its offerings, leading back to the enhanced value proposition and continuing the cycle.</a:t>
            </a:r>
            <a:endParaRPr lang="en-GB" sz="900">
              <a:solidFill>
                <a:schemeClr val="bg1"/>
              </a:solidFill>
            </a:endParaRPr>
          </a:p>
        </p:txBody>
      </p:sp>
      <p:sp>
        <p:nvSpPr>
          <p:cNvPr id="13" name="CasellaDiTesto 1">
            <a:extLst>
              <a:ext uri="{FF2B5EF4-FFF2-40B4-BE49-F238E27FC236}">
                <a16:creationId xmlns:a16="http://schemas.microsoft.com/office/drawing/2014/main" id="{99232245-689F-B084-778E-9E18CD9A65AA}"/>
              </a:ext>
            </a:extLst>
          </p:cNvPr>
          <p:cNvSpPr txBox="1"/>
          <p:nvPr/>
        </p:nvSpPr>
        <p:spPr>
          <a:xfrm>
            <a:off x="595338" y="378039"/>
            <a:ext cx="10279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sv-SE"/>
            </a:defPPr>
            <a:lvl1pPr>
              <a:defRPr sz="3600">
                <a:solidFill>
                  <a:schemeClr val="accent1"/>
                </a:solidFill>
                <a:latin typeface="Scania Office Bold" panose="00000800000000000000" pitchFamily="2" charset="0"/>
                <a:ea typeface="+mj-ea"/>
                <a:cs typeface="+mj-cs"/>
              </a:defRPr>
            </a:lvl1pPr>
          </a:lstStyle>
          <a:p>
            <a:r>
              <a:rPr lang="it-IT" err="1">
                <a:latin typeface="Poppins" pitchFamily="2" charset="77"/>
                <a:cs typeface="Poppins" pitchFamily="2" charset="77"/>
              </a:rPr>
              <a:t>Virtuous</a:t>
            </a:r>
            <a:endParaRPr lang="it-IT">
              <a:latin typeface="Poppins" pitchFamily="2" charset="77"/>
              <a:cs typeface="Poppins" pitchFamily="2" charset="77"/>
            </a:endParaRPr>
          </a:p>
          <a:p>
            <a:r>
              <a:rPr lang="it-IT" err="1">
                <a:latin typeface="Poppins" pitchFamily="2" charset="77"/>
                <a:cs typeface="Poppins" pitchFamily="2" charset="77"/>
              </a:rPr>
              <a:t>Cycle</a:t>
            </a:r>
            <a:endParaRPr lang="it-IT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504607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30">
            <a:extLst>
              <a:ext uri="{FF2B5EF4-FFF2-40B4-BE49-F238E27FC236}">
                <a16:creationId xmlns:a16="http://schemas.microsoft.com/office/drawing/2014/main" id="{910A8CCF-917B-F8FE-EB3B-71004A345806}"/>
              </a:ext>
            </a:extLst>
          </p:cNvPr>
          <p:cNvSpPr/>
          <p:nvPr/>
        </p:nvSpPr>
        <p:spPr>
          <a:xfrm>
            <a:off x="5689308" y="2109932"/>
            <a:ext cx="4660900" cy="163195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GB" sz="2400" err="1"/>
          </a:p>
        </p:txBody>
      </p:sp>
      <p:sp>
        <p:nvSpPr>
          <p:cNvPr id="3" name="Rectangle: Rounded Corners 1">
            <a:extLst>
              <a:ext uri="{FF2B5EF4-FFF2-40B4-BE49-F238E27FC236}">
                <a16:creationId xmlns:a16="http://schemas.microsoft.com/office/drawing/2014/main" id="{E0B13BE8-93C5-4E4F-85F0-D39C0B92BD60}"/>
              </a:ext>
            </a:extLst>
          </p:cNvPr>
          <p:cNvSpPr/>
          <p:nvPr/>
        </p:nvSpPr>
        <p:spPr>
          <a:xfrm>
            <a:off x="6526732" y="4969956"/>
            <a:ext cx="2906972" cy="61921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GB"/>
              <a:t>Platform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77D09-841A-D7A3-9429-DBCD336F1D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750" y="2644070"/>
            <a:ext cx="302709" cy="324096"/>
          </a:xfrm>
          <a:prstGeom prst="rect">
            <a:avLst/>
          </a:prstGeom>
        </p:spPr>
      </p:pic>
      <p:pic>
        <p:nvPicPr>
          <p:cNvPr id="5" name="Picture 15">
            <a:extLst>
              <a:ext uri="{FF2B5EF4-FFF2-40B4-BE49-F238E27FC236}">
                <a16:creationId xmlns:a16="http://schemas.microsoft.com/office/drawing/2014/main" id="{92E8AEB0-301C-233B-FA5B-FE0CC96F2B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355" y="3063339"/>
            <a:ext cx="275448" cy="292142"/>
          </a:xfrm>
          <a:prstGeom prst="rect">
            <a:avLst/>
          </a:prstGeom>
        </p:spPr>
      </p:pic>
      <p:sp>
        <p:nvSpPr>
          <p:cNvPr id="6" name="Rectangle: Rounded Corners 17">
            <a:extLst>
              <a:ext uri="{FF2B5EF4-FFF2-40B4-BE49-F238E27FC236}">
                <a16:creationId xmlns:a16="http://schemas.microsoft.com/office/drawing/2014/main" id="{2311A0A7-86AD-E50E-1A28-0D7AE0F5B830}"/>
              </a:ext>
            </a:extLst>
          </p:cNvPr>
          <p:cNvSpPr/>
          <p:nvPr/>
        </p:nvSpPr>
        <p:spPr>
          <a:xfrm>
            <a:off x="6363015" y="2548897"/>
            <a:ext cx="1037229" cy="886948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GB" sz="2400" err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E48FD8-9721-16F2-77B6-32E627E3C0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667" y="3082483"/>
            <a:ext cx="275448" cy="2729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F46B56-2DF3-976D-597D-684E2A9E5A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293" y="2644071"/>
            <a:ext cx="302709" cy="324096"/>
          </a:xfrm>
          <a:prstGeom prst="rect">
            <a:avLst/>
          </a:prstGeom>
        </p:spPr>
      </p:pic>
      <p:pic>
        <p:nvPicPr>
          <p:cNvPr id="9" name="Picture 15">
            <a:extLst>
              <a:ext uri="{FF2B5EF4-FFF2-40B4-BE49-F238E27FC236}">
                <a16:creationId xmlns:a16="http://schemas.microsoft.com/office/drawing/2014/main" id="{82D6F036-1FBB-D81F-A0E8-7182401097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898" y="3063340"/>
            <a:ext cx="275448" cy="292142"/>
          </a:xfrm>
          <a:prstGeom prst="rect">
            <a:avLst/>
          </a:prstGeom>
        </p:spPr>
      </p:pic>
      <p:sp>
        <p:nvSpPr>
          <p:cNvPr id="10" name="Rectangle: Rounded Corners 21">
            <a:extLst>
              <a:ext uri="{FF2B5EF4-FFF2-40B4-BE49-F238E27FC236}">
                <a16:creationId xmlns:a16="http://schemas.microsoft.com/office/drawing/2014/main" id="{B9A494F0-FCA7-AABF-8009-82E498FE36D5}"/>
              </a:ext>
            </a:extLst>
          </p:cNvPr>
          <p:cNvSpPr/>
          <p:nvPr/>
        </p:nvSpPr>
        <p:spPr>
          <a:xfrm>
            <a:off x="7486558" y="2548898"/>
            <a:ext cx="1037229" cy="886948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GB" sz="2400" err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457898-4EF6-7CB0-3D93-A8D638F83C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210" y="3082484"/>
            <a:ext cx="275448" cy="2729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89213C-6999-26E4-CC9D-291F52D223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199" y="2639405"/>
            <a:ext cx="302709" cy="324096"/>
          </a:xfrm>
          <a:prstGeom prst="rect">
            <a:avLst/>
          </a:prstGeom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id="{298EE036-5700-D865-22E8-D7F2E1EC62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804" y="3058674"/>
            <a:ext cx="275448" cy="292142"/>
          </a:xfrm>
          <a:prstGeom prst="rect">
            <a:avLst/>
          </a:prstGeom>
        </p:spPr>
      </p:pic>
      <p:sp>
        <p:nvSpPr>
          <p:cNvPr id="14" name="Rectangle: Rounded Corners 25">
            <a:extLst>
              <a:ext uri="{FF2B5EF4-FFF2-40B4-BE49-F238E27FC236}">
                <a16:creationId xmlns:a16="http://schemas.microsoft.com/office/drawing/2014/main" id="{E9327613-A753-086E-D3A7-98893B40BDE1}"/>
              </a:ext>
            </a:extLst>
          </p:cNvPr>
          <p:cNvSpPr/>
          <p:nvPr/>
        </p:nvSpPr>
        <p:spPr>
          <a:xfrm>
            <a:off x="8632464" y="2544232"/>
            <a:ext cx="1037229" cy="886948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GB" sz="2400" err="1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0FA99F-59D4-7E7A-444B-8C5DD8CD19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116" y="3077818"/>
            <a:ext cx="275448" cy="27299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CFB5D8E-C67A-BA8A-8AF0-9591DD681B65}"/>
              </a:ext>
            </a:extLst>
          </p:cNvPr>
          <p:cNvSpPr txBox="1"/>
          <p:nvPr/>
        </p:nvSpPr>
        <p:spPr>
          <a:xfrm>
            <a:off x="8698189" y="2299550"/>
            <a:ext cx="1037229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GB" sz="1050">
                <a:solidFill>
                  <a:schemeClr val="accent1"/>
                </a:solidFill>
              </a:rPr>
              <a:t>Product team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6B90D3-E490-7D40-BB65-8FE7E5826F98}"/>
              </a:ext>
            </a:extLst>
          </p:cNvPr>
          <p:cNvSpPr txBox="1"/>
          <p:nvPr/>
        </p:nvSpPr>
        <p:spPr>
          <a:xfrm>
            <a:off x="7531507" y="2298037"/>
            <a:ext cx="1037229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GB" sz="1050">
                <a:solidFill>
                  <a:schemeClr val="accent1"/>
                </a:solidFill>
              </a:rPr>
              <a:t>Product team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94C257-B8EF-B62B-A2A5-6F15E7AAC146}"/>
              </a:ext>
            </a:extLst>
          </p:cNvPr>
          <p:cNvSpPr txBox="1"/>
          <p:nvPr/>
        </p:nvSpPr>
        <p:spPr>
          <a:xfrm>
            <a:off x="6394054" y="2292505"/>
            <a:ext cx="1037229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GB" sz="1050">
                <a:solidFill>
                  <a:schemeClr val="accent1"/>
                </a:solidFill>
              </a:rPr>
              <a:t>Product team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28DB28-8080-37D8-EE1F-5F8116763755}"/>
              </a:ext>
            </a:extLst>
          </p:cNvPr>
          <p:cNvSpPr txBox="1"/>
          <p:nvPr/>
        </p:nvSpPr>
        <p:spPr>
          <a:xfrm>
            <a:off x="10465343" y="2830740"/>
            <a:ext cx="155514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GB" sz="1600">
                <a:solidFill>
                  <a:schemeClr val="accent1"/>
                </a:solidFill>
              </a:rPr>
              <a:t>Customers</a:t>
            </a:r>
          </a:p>
        </p:txBody>
      </p:sp>
      <p:sp>
        <p:nvSpPr>
          <p:cNvPr id="20" name="Arrow: Down 32">
            <a:extLst>
              <a:ext uri="{FF2B5EF4-FFF2-40B4-BE49-F238E27FC236}">
                <a16:creationId xmlns:a16="http://schemas.microsoft.com/office/drawing/2014/main" id="{BDF98B3B-EDA8-1113-D6F8-A829E9E9F047}"/>
              </a:ext>
            </a:extLst>
          </p:cNvPr>
          <p:cNvSpPr/>
          <p:nvPr/>
        </p:nvSpPr>
        <p:spPr>
          <a:xfrm rot="10800000">
            <a:off x="6924747" y="4171674"/>
            <a:ext cx="186734" cy="3684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GB" sz="2400" err="1"/>
          </a:p>
        </p:txBody>
      </p:sp>
      <p:sp>
        <p:nvSpPr>
          <p:cNvPr id="21" name="Arrow: Down 33">
            <a:extLst>
              <a:ext uri="{FF2B5EF4-FFF2-40B4-BE49-F238E27FC236}">
                <a16:creationId xmlns:a16="http://schemas.microsoft.com/office/drawing/2014/main" id="{E5A4E230-DC8B-DEAE-5DFF-FE7ACCA21BD0}"/>
              </a:ext>
            </a:extLst>
          </p:cNvPr>
          <p:cNvSpPr/>
          <p:nvPr/>
        </p:nvSpPr>
        <p:spPr>
          <a:xfrm rot="10800000">
            <a:off x="7902698" y="4171674"/>
            <a:ext cx="186734" cy="3684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GB" sz="2400" err="1"/>
          </a:p>
        </p:txBody>
      </p:sp>
      <p:sp>
        <p:nvSpPr>
          <p:cNvPr id="22" name="Arrow: Down 34">
            <a:extLst>
              <a:ext uri="{FF2B5EF4-FFF2-40B4-BE49-F238E27FC236}">
                <a16:creationId xmlns:a16="http://schemas.microsoft.com/office/drawing/2014/main" id="{8A490287-9198-2EFD-F0F5-81F1A364C2AC}"/>
              </a:ext>
            </a:extLst>
          </p:cNvPr>
          <p:cNvSpPr/>
          <p:nvPr/>
        </p:nvSpPr>
        <p:spPr>
          <a:xfrm rot="10800000">
            <a:off x="8905948" y="4171674"/>
            <a:ext cx="186734" cy="3684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GB" sz="2400" err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B216D1-C55A-A756-3A9A-99E8020DC001}"/>
              </a:ext>
            </a:extLst>
          </p:cNvPr>
          <p:cNvSpPr txBox="1"/>
          <p:nvPr/>
        </p:nvSpPr>
        <p:spPr>
          <a:xfrm>
            <a:off x="566305" y="2578232"/>
            <a:ext cx="35678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Customer oriented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As a service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Market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No ad-hoc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Customer support</a:t>
            </a:r>
          </a:p>
        </p:txBody>
      </p:sp>
      <p:sp>
        <p:nvSpPr>
          <p:cNvPr id="24" name="CasellaDiTesto 1">
            <a:extLst>
              <a:ext uri="{FF2B5EF4-FFF2-40B4-BE49-F238E27FC236}">
                <a16:creationId xmlns:a16="http://schemas.microsoft.com/office/drawing/2014/main" id="{E4070FB8-2248-459D-7E56-33F79E4E5CB5}"/>
              </a:ext>
            </a:extLst>
          </p:cNvPr>
          <p:cNvSpPr txBox="1"/>
          <p:nvPr/>
        </p:nvSpPr>
        <p:spPr>
          <a:xfrm>
            <a:off x="595338" y="378039"/>
            <a:ext cx="10279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sv-SE"/>
            </a:defPPr>
            <a:lvl1pPr>
              <a:defRPr sz="3600">
                <a:solidFill>
                  <a:schemeClr val="accent1"/>
                </a:solidFill>
                <a:latin typeface="Scania Office Bold" panose="00000800000000000000" pitchFamily="2" charset="0"/>
                <a:ea typeface="+mj-ea"/>
                <a:cs typeface="+mj-cs"/>
              </a:defRPr>
            </a:lvl1pPr>
          </a:lstStyle>
          <a:p>
            <a:r>
              <a:rPr lang="it-IT">
                <a:latin typeface="Poppins" pitchFamily="2" charset="77"/>
                <a:cs typeface="Poppins" pitchFamily="2" charset="77"/>
              </a:rPr>
              <a:t>Platform </a:t>
            </a:r>
            <a:r>
              <a:rPr lang="it-IT" err="1">
                <a:latin typeface="Poppins" pitchFamily="2" charset="77"/>
                <a:cs typeface="Poppins" pitchFamily="2" charset="77"/>
              </a:rPr>
              <a:t>is</a:t>
            </a:r>
            <a:r>
              <a:rPr lang="it-IT">
                <a:latin typeface="Poppins" pitchFamily="2" charset="77"/>
                <a:cs typeface="Poppins" pitchFamily="2" charset="77"/>
              </a:rPr>
              <a:t> a product</a:t>
            </a:r>
          </a:p>
        </p:txBody>
      </p:sp>
    </p:spTree>
    <p:extLst>
      <p:ext uri="{BB962C8B-B14F-4D97-AF65-F5344CB8AC3E}">
        <p14:creationId xmlns:p14="http://schemas.microsoft.com/office/powerpoint/2010/main" val="57559396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CasellaDiTesto 31"/>
          <p:cNvSpPr txBox="1"/>
          <p:nvPr/>
        </p:nvSpPr>
        <p:spPr>
          <a:xfrm>
            <a:off x="8285303" y="3210340"/>
            <a:ext cx="4320482" cy="130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4862" tIns="54862" rIns="54862" bIns="54862">
            <a:spAutoFit/>
          </a:bodyPr>
          <a:lstStyle/>
          <a:p>
            <a:pPr>
              <a:lnSpc>
                <a:spcPct val="70000"/>
              </a:lnSpc>
              <a:defRPr sz="4400" spc="395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5280">
                <a:latin typeface="Poppins" pitchFamily="2" charset="77"/>
                <a:cs typeface="Poppins" pitchFamily="2" charset="77"/>
              </a:rPr>
              <a:t>Next </a:t>
            </a:r>
          </a:p>
          <a:p>
            <a:pPr>
              <a:lnSpc>
                <a:spcPct val="70000"/>
              </a:lnSpc>
              <a:defRPr sz="4400" spc="395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sz="5280">
                <a:latin typeface="Poppins" pitchFamily="2" charset="77"/>
                <a:cs typeface="Poppins" pitchFamily="2" charset="77"/>
              </a:rPr>
              <a:t>Steps?</a:t>
            </a:r>
          </a:p>
        </p:txBody>
      </p:sp>
      <p:sp>
        <p:nvSpPr>
          <p:cNvPr id="507" name="CasellaDiTesto 8"/>
          <p:cNvSpPr txBox="1"/>
          <p:nvPr/>
        </p:nvSpPr>
        <p:spPr>
          <a:xfrm>
            <a:off x="1433449" y="1687607"/>
            <a:ext cx="7209106" cy="3045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4862" tIns="54862" rIns="54862" bIns="54862"/>
          <a:lstStyle/>
          <a:p>
            <a:pPr>
              <a:lnSpc>
                <a:spcPct val="70000"/>
              </a:lnSpc>
              <a:defRPr sz="8000" spc="-79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8000" b="1">
                <a:latin typeface="Poppins SemiBold" pitchFamily="2" charset="77"/>
                <a:cs typeface="Poppins SemiBold" pitchFamily="2" charset="77"/>
              </a:rPr>
              <a:t>Than</a:t>
            </a:r>
            <a:r>
              <a:rPr lang="fr-FR" sz="8000" b="1">
                <a:latin typeface="Poppins SemiBold" pitchFamily="2" charset="77"/>
                <a:cs typeface="Poppins SemiBold" pitchFamily="2" charset="77"/>
              </a:rPr>
              <a:t>k </a:t>
            </a:r>
            <a:r>
              <a:rPr sz="8000" b="1">
                <a:latin typeface="Poppins SemiBold" pitchFamily="2" charset="77"/>
                <a:cs typeface="Poppins SemiBold" pitchFamily="2" charset="77"/>
              </a:rPr>
              <a:t>you!</a:t>
            </a:r>
          </a:p>
        </p:txBody>
      </p:sp>
      <p:sp>
        <p:nvSpPr>
          <p:cNvPr id="508" name="Gallone 33"/>
          <p:cNvSpPr/>
          <p:nvPr/>
        </p:nvSpPr>
        <p:spPr>
          <a:xfrm>
            <a:off x="5714959" y="2669032"/>
            <a:ext cx="2150182" cy="2246653"/>
          </a:xfrm>
          <a:prstGeom prst="chevron">
            <a:avLst>
              <a:gd name="adj" fmla="val 50000"/>
            </a:avLst>
          </a:prstGeom>
          <a:solidFill>
            <a:srgbClr val="7AC8D3"/>
          </a:solidFill>
          <a:ln w="12700">
            <a:miter lim="400000"/>
          </a:ln>
        </p:spPr>
        <p:txBody>
          <a:bodyPr lIns="54862" tIns="54862" rIns="54862" bIns="54862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2160"/>
          </a:p>
        </p:txBody>
      </p:sp>
      <p:sp>
        <p:nvSpPr>
          <p:cNvPr id="509" name="Gallone 34"/>
          <p:cNvSpPr/>
          <p:nvPr/>
        </p:nvSpPr>
        <p:spPr>
          <a:xfrm>
            <a:off x="4275487" y="2669032"/>
            <a:ext cx="1605194" cy="2246653"/>
          </a:xfrm>
          <a:prstGeom prst="chevron">
            <a:avLst>
              <a:gd name="adj" fmla="val 66976"/>
            </a:avLst>
          </a:prstGeom>
          <a:solidFill>
            <a:srgbClr val="00ABC4"/>
          </a:solidFill>
          <a:ln w="12700">
            <a:miter lim="400000"/>
          </a:ln>
        </p:spPr>
        <p:txBody>
          <a:bodyPr lIns="54862" tIns="54862" rIns="54862" bIns="54862" anchor="ctr"/>
          <a:lstStyle/>
          <a:p>
            <a:pPr algn="ctr">
              <a:defRPr>
                <a:latin typeface="+mj-lt"/>
                <a:ea typeface="+mj-ea"/>
                <a:cs typeface="+mj-cs"/>
                <a:sym typeface="Calibri"/>
              </a:defRPr>
            </a:pPr>
            <a:endParaRPr sz="2160"/>
          </a:p>
        </p:txBody>
      </p:sp>
      <p:grpSp>
        <p:nvGrpSpPr>
          <p:cNvPr id="14" name="Group 231">
            <a:extLst>
              <a:ext uri="{FF2B5EF4-FFF2-40B4-BE49-F238E27FC236}">
                <a16:creationId xmlns:a16="http://schemas.microsoft.com/office/drawing/2014/main" id="{0074E47B-F9DE-9D40-AAFE-C990C01DF236}"/>
              </a:ext>
            </a:extLst>
          </p:cNvPr>
          <p:cNvGrpSpPr/>
          <p:nvPr/>
        </p:nvGrpSpPr>
        <p:grpSpPr>
          <a:xfrm>
            <a:off x="8370202" y="2669032"/>
            <a:ext cx="88028" cy="88028"/>
            <a:chOff x="0" y="0"/>
            <a:chExt cx="73355" cy="73355"/>
          </a:xfrm>
        </p:grpSpPr>
        <p:sp>
          <p:nvSpPr>
            <p:cNvPr id="15" name="Shape 229">
              <a:extLst>
                <a:ext uri="{FF2B5EF4-FFF2-40B4-BE49-F238E27FC236}">
                  <a16:creationId xmlns:a16="http://schemas.microsoft.com/office/drawing/2014/main" id="{E506A245-3C55-F842-94C2-82364E25BF3E}"/>
                </a:ext>
              </a:extLst>
            </p:cNvPr>
            <p:cNvSpPr/>
            <p:nvPr/>
          </p:nvSpPr>
          <p:spPr>
            <a:xfrm flipH="1" flipV="1">
              <a:off x="0" y="0"/>
              <a:ext cx="73356" cy="7335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54862" tIns="54862" rIns="54862" bIns="54862" numCol="1" anchor="t">
              <a:noAutofit/>
            </a:bodyPr>
            <a:lstStyle/>
            <a:p>
              <a:pPr algn="ctr" defTabSz="985836">
                <a:defRPr sz="5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6000"/>
            </a:p>
          </p:txBody>
        </p:sp>
        <p:sp>
          <p:nvSpPr>
            <p:cNvPr id="16" name="Shape 230">
              <a:extLst>
                <a:ext uri="{FF2B5EF4-FFF2-40B4-BE49-F238E27FC236}">
                  <a16:creationId xmlns:a16="http://schemas.microsoft.com/office/drawing/2014/main" id="{191C8FBB-547E-EA42-9EAD-58FB80525F46}"/>
                </a:ext>
              </a:extLst>
            </p:cNvPr>
            <p:cNvSpPr/>
            <p:nvPr/>
          </p:nvSpPr>
          <p:spPr>
            <a:xfrm flipV="1">
              <a:off x="-1" y="0"/>
              <a:ext cx="73357" cy="7335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54862" tIns="54862" rIns="54862" bIns="54862" numCol="1" anchor="t">
              <a:noAutofit/>
            </a:bodyPr>
            <a:lstStyle/>
            <a:p>
              <a:pPr algn="ctr" defTabSz="985836">
                <a:defRPr sz="5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6000"/>
            </a:p>
          </p:txBody>
        </p:sp>
      </p:grpSp>
      <p:grpSp>
        <p:nvGrpSpPr>
          <p:cNvPr id="17" name="Group 231">
            <a:extLst>
              <a:ext uri="{FF2B5EF4-FFF2-40B4-BE49-F238E27FC236}">
                <a16:creationId xmlns:a16="http://schemas.microsoft.com/office/drawing/2014/main" id="{D8EA16B9-3415-A943-80B6-B5A8BD508DB8}"/>
              </a:ext>
            </a:extLst>
          </p:cNvPr>
          <p:cNvGrpSpPr/>
          <p:nvPr/>
        </p:nvGrpSpPr>
        <p:grpSpPr>
          <a:xfrm>
            <a:off x="8370204" y="4840420"/>
            <a:ext cx="88028" cy="88028"/>
            <a:chOff x="0" y="0"/>
            <a:chExt cx="73355" cy="73355"/>
          </a:xfrm>
        </p:grpSpPr>
        <p:sp>
          <p:nvSpPr>
            <p:cNvPr id="18" name="Shape 229">
              <a:extLst>
                <a:ext uri="{FF2B5EF4-FFF2-40B4-BE49-F238E27FC236}">
                  <a16:creationId xmlns:a16="http://schemas.microsoft.com/office/drawing/2014/main" id="{71F0DB3E-4E6F-804E-AABA-B801B2488BB8}"/>
                </a:ext>
              </a:extLst>
            </p:cNvPr>
            <p:cNvSpPr/>
            <p:nvPr/>
          </p:nvSpPr>
          <p:spPr>
            <a:xfrm flipH="1" flipV="1">
              <a:off x="0" y="0"/>
              <a:ext cx="73356" cy="7335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54862" tIns="54862" rIns="54862" bIns="54862" numCol="1" anchor="t">
              <a:noAutofit/>
            </a:bodyPr>
            <a:lstStyle/>
            <a:p>
              <a:pPr algn="ctr" defTabSz="985836">
                <a:defRPr sz="5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6000"/>
            </a:p>
          </p:txBody>
        </p:sp>
        <p:sp>
          <p:nvSpPr>
            <p:cNvPr id="19" name="Shape 230">
              <a:extLst>
                <a:ext uri="{FF2B5EF4-FFF2-40B4-BE49-F238E27FC236}">
                  <a16:creationId xmlns:a16="http://schemas.microsoft.com/office/drawing/2014/main" id="{B9492847-5E63-3144-B94D-7FF705087158}"/>
                </a:ext>
              </a:extLst>
            </p:cNvPr>
            <p:cNvSpPr/>
            <p:nvPr/>
          </p:nvSpPr>
          <p:spPr>
            <a:xfrm flipV="1">
              <a:off x="-1" y="0"/>
              <a:ext cx="73357" cy="73356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54862" tIns="54862" rIns="54862" bIns="54862" numCol="1" anchor="t">
              <a:noAutofit/>
            </a:bodyPr>
            <a:lstStyle/>
            <a:p>
              <a:pPr algn="ctr" defTabSz="985836">
                <a:defRPr sz="5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6000"/>
            </a:p>
          </p:txBody>
        </p:sp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DBAF8B6A-1D4B-2D6A-1725-D8BB7DE1773F}"/>
              </a:ext>
            </a:extLst>
          </p:cNvPr>
          <p:cNvGrpSpPr/>
          <p:nvPr/>
        </p:nvGrpSpPr>
        <p:grpSpPr>
          <a:xfrm>
            <a:off x="1351937" y="6075008"/>
            <a:ext cx="1818355" cy="462838"/>
            <a:chOff x="883586" y="6116361"/>
            <a:chExt cx="1818355" cy="462838"/>
          </a:xfrm>
        </p:grpSpPr>
        <p:pic>
          <p:nvPicPr>
            <p:cNvPr id="10" name="Elemento grafico 9">
              <a:extLst>
                <a:ext uri="{FF2B5EF4-FFF2-40B4-BE49-F238E27FC236}">
                  <a16:creationId xmlns:a16="http://schemas.microsoft.com/office/drawing/2014/main" id="{0F7B71D6-1D77-1BF1-7913-EDA41274DF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13048"/>
            <a:stretch/>
          </p:blipFill>
          <p:spPr>
            <a:xfrm>
              <a:off x="883586" y="6116361"/>
              <a:ext cx="429270" cy="462838"/>
            </a:xfrm>
            <a:prstGeom prst="rect">
              <a:avLst/>
            </a:prstGeom>
          </p:spPr>
        </p:pic>
        <p:sp>
          <p:nvSpPr>
            <p:cNvPr id="11" name="CasellaDiTesto 25">
              <a:extLst>
                <a:ext uri="{FF2B5EF4-FFF2-40B4-BE49-F238E27FC236}">
                  <a16:creationId xmlns:a16="http://schemas.microsoft.com/office/drawing/2014/main" id="{32E36C46-E5D0-3931-25C5-41D8C93817D3}"/>
                </a:ext>
              </a:extLst>
            </p:cNvPr>
            <p:cNvSpPr txBox="1"/>
            <p:nvPr/>
          </p:nvSpPr>
          <p:spPr>
            <a:xfrm>
              <a:off x="1322196" y="6231906"/>
              <a:ext cx="1379745" cy="2954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54862" tIns="54862" rIns="54862" bIns="54862">
              <a:spAutoFit/>
            </a:bodyPr>
            <a:lstStyle>
              <a:lvl1pPr>
                <a:defRPr sz="1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sz="1200" err="1">
                  <a:latin typeface="Poppins" pitchFamily="2" charset="77"/>
                  <a:cs typeface="Poppins" pitchFamily="2" charset="77"/>
                </a:rPr>
                <a:t>www.agilelab.it</a:t>
              </a:r>
              <a:endParaRPr sz="1200">
                <a:latin typeface="Poppins" pitchFamily="2" charset="77"/>
                <a:cs typeface="Poppins" pitchFamily="2" charset="77"/>
              </a:endParaRPr>
            </a:p>
          </p:txBody>
        </p:sp>
      </p:grp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CB3F3A17-E99B-B9B6-ED5E-ED9EB4CD0436}"/>
              </a:ext>
            </a:extLst>
          </p:cNvPr>
          <p:cNvGrpSpPr/>
          <p:nvPr/>
        </p:nvGrpSpPr>
        <p:grpSpPr>
          <a:xfrm>
            <a:off x="3303214" y="5959164"/>
            <a:ext cx="2079294" cy="572301"/>
            <a:chOff x="2774129" y="6000517"/>
            <a:chExt cx="2079294" cy="572301"/>
          </a:xfrm>
        </p:grpSpPr>
        <p:pic>
          <p:nvPicPr>
            <p:cNvPr id="6" name="Elemento grafico 5">
              <a:extLst>
                <a:ext uri="{FF2B5EF4-FFF2-40B4-BE49-F238E27FC236}">
                  <a16:creationId xmlns:a16="http://schemas.microsoft.com/office/drawing/2014/main" id="{2F34D2C7-1061-18FB-6A53-2422479AAA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23262"/>
            <a:stretch/>
          </p:blipFill>
          <p:spPr>
            <a:xfrm>
              <a:off x="2774129" y="6000517"/>
              <a:ext cx="596633" cy="572301"/>
            </a:xfrm>
            <a:prstGeom prst="rect">
              <a:avLst/>
            </a:prstGeom>
          </p:spPr>
        </p:pic>
        <p:sp>
          <p:nvSpPr>
            <p:cNvPr id="12" name="CasellaDiTesto 25">
              <a:extLst>
                <a:ext uri="{FF2B5EF4-FFF2-40B4-BE49-F238E27FC236}">
                  <a16:creationId xmlns:a16="http://schemas.microsoft.com/office/drawing/2014/main" id="{391DAC36-C25F-F818-0D6B-C4763D32A4EC}"/>
                </a:ext>
              </a:extLst>
            </p:cNvPr>
            <p:cNvSpPr txBox="1"/>
            <p:nvPr/>
          </p:nvSpPr>
          <p:spPr>
            <a:xfrm>
              <a:off x="3308007" y="6231964"/>
              <a:ext cx="1545416" cy="2954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54862" tIns="54862" rIns="54862" bIns="54862">
              <a:spAutoFit/>
            </a:bodyPr>
            <a:lstStyle>
              <a:lvl1pPr>
                <a:defRPr sz="1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lang="it-IT" sz="1200">
                  <a:latin typeface="Poppins" pitchFamily="2" charset="77"/>
                  <a:cs typeface="Poppins" pitchFamily="2" charset="77"/>
                </a:rPr>
                <a:t>@</a:t>
              </a:r>
              <a:r>
                <a:rPr lang="it-IT" sz="1200" err="1">
                  <a:latin typeface="Poppins" pitchFamily="2" charset="77"/>
                  <a:cs typeface="Poppins" pitchFamily="2" charset="77"/>
                </a:rPr>
                <a:t>agilelab_official</a:t>
              </a:r>
              <a:endParaRPr sz="1200">
                <a:latin typeface="Poppins" pitchFamily="2" charset="77"/>
                <a:cs typeface="Poppins" pitchFamily="2" charset="77"/>
              </a:endParaRPr>
            </a:p>
          </p:txBody>
        </p:sp>
      </p:grp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4A1FEB40-41C3-2CF7-A620-886671142FC0}"/>
              </a:ext>
            </a:extLst>
          </p:cNvPr>
          <p:cNvGrpSpPr/>
          <p:nvPr/>
        </p:nvGrpSpPr>
        <p:grpSpPr>
          <a:xfrm>
            <a:off x="5515430" y="6042274"/>
            <a:ext cx="3234215" cy="441427"/>
            <a:chOff x="5135987" y="6083627"/>
            <a:chExt cx="3234215" cy="441427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EBC45203-8E0F-FB42-BDE3-CFD69DFA3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35987" y="6083627"/>
              <a:ext cx="445552" cy="441427"/>
            </a:xfrm>
            <a:prstGeom prst="rect">
              <a:avLst/>
            </a:prstGeom>
          </p:spPr>
        </p:pic>
        <p:sp>
          <p:nvSpPr>
            <p:cNvPr id="21" name="CasellaDiTesto 25">
              <a:extLst>
                <a:ext uri="{FF2B5EF4-FFF2-40B4-BE49-F238E27FC236}">
                  <a16:creationId xmlns:a16="http://schemas.microsoft.com/office/drawing/2014/main" id="{E77C693F-7E91-A162-F3A7-0E8DDEA30F1D}"/>
                </a:ext>
              </a:extLst>
            </p:cNvPr>
            <p:cNvSpPr txBox="1"/>
            <p:nvPr/>
          </p:nvSpPr>
          <p:spPr>
            <a:xfrm>
              <a:off x="5588730" y="6220632"/>
              <a:ext cx="2781472" cy="2954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54862" tIns="54862" rIns="54862" bIns="54862">
              <a:spAutoFit/>
            </a:bodyPr>
            <a:lstStyle>
              <a:lvl1pPr>
                <a:defRPr sz="1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lang="it-IT" sz="1200" err="1">
                  <a:latin typeface="Poppins" pitchFamily="2" charset="77"/>
                  <a:cs typeface="Poppins" pitchFamily="2" charset="77"/>
                </a:rPr>
                <a:t>linkedin.com</a:t>
              </a:r>
              <a:r>
                <a:rPr lang="it-IT" sz="1200">
                  <a:latin typeface="Poppins" pitchFamily="2" charset="77"/>
                  <a:cs typeface="Poppins" pitchFamily="2" charset="77"/>
                </a:rPr>
                <a:t>/company/agile-lab</a:t>
              </a:r>
              <a:endParaRPr sz="1200">
                <a:latin typeface="Poppins" pitchFamily="2" charset="77"/>
                <a:cs typeface="Poppins" pitchFamily="2" charset="77"/>
              </a:endParaRPr>
            </a:p>
          </p:txBody>
        </p:sp>
      </p:grp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A45E69E8-F180-8761-0CD0-D6DFFD57B981}"/>
              </a:ext>
            </a:extLst>
          </p:cNvPr>
          <p:cNvGrpSpPr/>
          <p:nvPr/>
        </p:nvGrpSpPr>
        <p:grpSpPr>
          <a:xfrm>
            <a:off x="8882567" y="5998479"/>
            <a:ext cx="2142814" cy="572301"/>
            <a:chOff x="8414216" y="6039832"/>
            <a:chExt cx="2142814" cy="572301"/>
          </a:xfrm>
        </p:grpSpPr>
        <p:pic>
          <p:nvPicPr>
            <p:cNvPr id="4" name="Elemento grafico 3">
              <a:extLst>
                <a:ext uri="{FF2B5EF4-FFF2-40B4-BE49-F238E27FC236}">
                  <a16:creationId xmlns:a16="http://schemas.microsoft.com/office/drawing/2014/main" id="{FCD26EB4-7976-20AD-2BB5-50BC8D515D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b="24550"/>
            <a:stretch/>
          </p:blipFill>
          <p:spPr>
            <a:xfrm>
              <a:off x="8414216" y="6039832"/>
              <a:ext cx="611703" cy="572301"/>
            </a:xfrm>
            <a:prstGeom prst="rect">
              <a:avLst/>
            </a:prstGeom>
          </p:spPr>
        </p:pic>
        <p:sp>
          <p:nvSpPr>
            <p:cNvPr id="22" name="CasellaDiTesto 25">
              <a:extLst>
                <a:ext uri="{FF2B5EF4-FFF2-40B4-BE49-F238E27FC236}">
                  <a16:creationId xmlns:a16="http://schemas.microsoft.com/office/drawing/2014/main" id="{1B2DDE22-A94B-F998-4743-3F5539F23FF9}"/>
                </a:ext>
              </a:extLst>
            </p:cNvPr>
            <p:cNvSpPr txBox="1"/>
            <p:nvPr/>
          </p:nvSpPr>
          <p:spPr>
            <a:xfrm>
              <a:off x="9011614" y="6217589"/>
              <a:ext cx="1545416" cy="2954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54862" tIns="54862" rIns="54862" bIns="54862">
              <a:spAutoFit/>
            </a:bodyPr>
            <a:lstStyle>
              <a:lvl1pPr>
                <a:defRPr sz="1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lang="it-IT" sz="1200">
                  <a:latin typeface="Poppins" pitchFamily="2" charset="77"/>
                  <a:cs typeface="Poppins" pitchFamily="2" charset="77"/>
                </a:rPr>
                <a:t>@</a:t>
              </a:r>
              <a:r>
                <a:rPr lang="it-IT" sz="1200" err="1">
                  <a:latin typeface="Poppins" pitchFamily="2" charset="77"/>
                  <a:cs typeface="Poppins" pitchFamily="2" charset="77"/>
                </a:rPr>
                <a:t>agilelabsrl</a:t>
              </a:r>
              <a:endParaRPr sz="1200">
                <a:latin typeface="Poppins" pitchFamily="2" charset="77"/>
                <a:cs typeface="Poppins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673455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B67B21E8-9C3C-7848-A145-48A2DD4D6FF1}"/>
              </a:ext>
            </a:extLst>
          </p:cNvPr>
          <p:cNvSpPr txBox="1"/>
          <p:nvPr/>
        </p:nvSpPr>
        <p:spPr>
          <a:xfrm>
            <a:off x="956057" y="2551837"/>
            <a:ext cx="10279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 sz="3600">
                <a:solidFill>
                  <a:srgbClr val="02A0B9"/>
                </a:solidFill>
                <a:latin typeface="Raleway" pitchFamily="34" charset="0"/>
                <a:cs typeface="Arial" pitchFamily="34" charset="0"/>
              </a:defRPr>
            </a:lvl1pPr>
          </a:lstStyle>
          <a:p>
            <a:pPr algn="ctr"/>
            <a:r>
              <a:rPr lang="it-IT" sz="5000" b="1">
                <a:solidFill>
                  <a:srgbClr val="FFFFFF"/>
                </a:solidFill>
                <a:latin typeface="Poppins ExtraBold" pitchFamily="2" charset="77"/>
                <a:ea typeface="Roboto Bold"/>
                <a:cs typeface="Poppins ExtraBold" pitchFamily="2" charset="77"/>
              </a:rPr>
              <a:t>COSA FA UN DATA ENGINEER?</a:t>
            </a:r>
          </a:p>
        </p:txBody>
      </p:sp>
    </p:spTree>
    <p:extLst>
      <p:ext uri="{BB962C8B-B14F-4D97-AF65-F5344CB8AC3E}">
        <p14:creationId xmlns:p14="http://schemas.microsoft.com/office/powerpoint/2010/main" val="332929339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B67B21E8-9C3C-7848-A145-48A2DD4D6FF1}"/>
              </a:ext>
            </a:extLst>
          </p:cNvPr>
          <p:cNvSpPr txBox="1"/>
          <p:nvPr/>
        </p:nvSpPr>
        <p:spPr>
          <a:xfrm>
            <a:off x="956057" y="2551837"/>
            <a:ext cx="102798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 sz="3600">
                <a:solidFill>
                  <a:srgbClr val="02A0B9"/>
                </a:solidFill>
                <a:latin typeface="Raleway" pitchFamily="34" charset="0"/>
                <a:cs typeface="Arial" pitchFamily="34" charset="0"/>
              </a:defRPr>
            </a:lvl1pPr>
          </a:lstStyle>
          <a:p>
            <a:pPr algn="ctr"/>
            <a:r>
              <a:rPr lang="it-IT" sz="5000" b="1">
                <a:solidFill>
                  <a:srgbClr val="FFFFFF"/>
                </a:solidFill>
                <a:latin typeface="Poppins ExtraBold" pitchFamily="2" charset="77"/>
                <a:ea typeface="Roboto Bold"/>
                <a:cs typeface="Poppins ExtraBold" pitchFamily="2" charset="77"/>
              </a:rPr>
              <a:t>COSA FA UN DATA ENGINEER?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24C3BFA-942A-BE23-C7B8-DF36A3A5246E}"/>
              </a:ext>
            </a:extLst>
          </p:cNvPr>
          <p:cNvSpPr txBox="1"/>
          <p:nvPr/>
        </p:nvSpPr>
        <p:spPr>
          <a:xfrm>
            <a:off x="1284355" y="3974562"/>
            <a:ext cx="98599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 sz="3600">
                <a:solidFill>
                  <a:srgbClr val="02A0B9"/>
                </a:solidFill>
                <a:latin typeface="Raleway" pitchFamily="34" charset="0"/>
                <a:cs typeface="Arial" pitchFamily="34" charset="0"/>
              </a:defRPr>
            </a:lvl1pPr>
          </a:lstStyle>
          <a:p>
            <a:pPr algn="ctr"/>
            <a:r>
              <a:rPr lang="it-IT" sz="2500" b="1">
                <a:solidFill>
                  <a:srgbClr val="FFFFFF">
                    <a:alpha val="90000"/>
                  </a:srgbClr>
                </a:solidFill>
                <a:latin typeface="Poppins SemiBold" pitchFamily="2" charset="77"/>
                <a:ea typeface="Roboto Bold"/>
                <a:cs typeface="Poppins SemiBold" pitchFamily="2" charset="77"/>
              </a:rPr>
              <a:t>SPOSTA I DATI DA UN PUNTO A … B</a:t>
            </a:r>
          </a:p>
        </p:txBody>
      </p:sp>
    </p:spTree>
    <p:extLst>
      <p:ext uri="{BB962C8B-B14F-4D97-AF65-F5344CB8AC3E}">
        <p14:creationId xmlns:p14="http://schemas.microsoft.com/office/powerpoint/2010/main" val="149505319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AED0C9CC-C6A2-0072-2922-26D17D0371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32684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>
            <a:extLst>
              <a:ext uri="{FF2B5EF4-FFF2-40B4-BE49-F238E27FC236}">
                <a16:creationId xmlns:a16="http://schemas.microsoft.com/office/drawing/2014/main" id="{B2B7FD60-7A18-3478-8DCD-1171B09EBE08}"/>
              </a:ext>
            </a:extLst>
          </p:cNvPr>
          <p:cNvCxnSpPr/>
          <p:nvPr/>
        </p:nvCxnSpPr>
        <p:spPr>
          <a:xfrm>
            <a:off x="707036" y="1079821"/>
            <a:ext cx="295875" cy="0"/>
          </a:xfrm>
          <a:prstGeom prst="line">
            <a:avLst/>
          </a:prstGeom>
          <a:ln w="50800">
            <a:solidFill>
              <a:srgbClr val="00AB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A27F7BE-9AA6-201C-9E18-701D20D1D00F}"/>
              </a:ext>
            </a:extLst>
          </p:cNvPr>
          <p:cNvSpPr txBox="1"/>
          <p:nvPr/>
        </p:nvSpPr>
        <p:spPr>
          <a:xfrm>
            <a:off x="604846" y="451185"/>
            <a:ext cx="98599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 sz="3600">
                <a:solidFill>
                  <a:srgbClr val="02A0B9"/>
                </a:solidFill>
                <a:latin typeface="Raleway" pitchFamily="34" charset="0"/>
                <a:cs typeface="Arial" pitchFamily="34" charset="0"/>
              </a:defRPr>
            </a:lvl1pPr>
          </a:lstStyle>
          <a:p>
            <a:r>
              <a:rPr lang="it-IT" sz="2500" b="1">
                <a:solidFill>
                  <a:srgbClr val="FFFFFF">
                    <a:alpha val="90000"/>
                  </a:srgbClr>
                </a:solidFill>
                <a:latin typeface="Poppins SemiBold" pitchFamily="2" charset="77"/>
                <a:ea typeface="Roboto Bold"/>
                <a:cs typeface="Poppins SemiBold" pitchFamily="2" charset="77"/>
              </a:rPr>
              <a:t>Data Engineering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F91558F-D000-A0F5-ECF0-77A7109E71A8}"/>
              </a:ext>
            </a:extLst>
          </p:cNvPr>
          <p:cNvSpPr txBox="1"/>
          <p:nvPr/>
        </p:nvSpPr>
        <p:spPr>
          <a:xfrm>
            <a:off x="880844" y="1719743"/>
            <a:ext cx="104862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chemeClr val="bg1"/>
                </a:solidFill>
              </a:rPr>
              <a:t>Data </a:t>
            </a:r>
            <a:r>
              <a:rPr lang="it-IT" err="1">
                <a:solidFill>
                  <a:schemeClr val="bg1"/>
                </a:solidFill>
              </a:rPr>
              <a:t>Transformation</a:t>
            </a:r>
            <a:endParaRPr lang="it-IT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chemeClr val="bg1"/>
                </a:solidFill>
              </a:rPr>
              <a:t>Data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chemeClr val="bg1"/>
                </a:solidFill>
              </a:rPr>
              <a:t>Data </a:t>
            </a:r>
            <a:r>
              <a:rPr lang="it-IT" err="1">
                <a:solidFill>
                  <a:schemeClr val="bg1"/>
                </a:solidFill>
              </a:rPr>
              <a:t>Modeling</a:t>
            </a:r>
            <a:endParaRPr lang="it-IT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chemeClr val="bg1"/>
                </a:solidFill>
              </a:rPr>
              <a:t>Data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chemeClr val="bg1"/>
                </a:solidFill>
              </a:rPr>
              <a:t>Data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chemeClr val="bg1"/>
                </a:solidFill>
              </a:rPr>
              <a:t>Data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>
                <a:solidFill>
                  <a:schemeClr val="bg1"/>
                </a:solidFill>
              </a:rPr>
              <a:t>FinOps</a:t>
            </a:r>
            <a:endParaRPr lang="it-IT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>
                <a:solidFill>
                  <a:schemeClr val="bg1"/>
                </a:solidFill>
              </a:rPr>
              <a:t>DevOps</a:t>
            </a:r>
            <a:endParaRPr lang="it-IT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chemeClr val="bg1"/>
                </a:solidFill>
              </a:rPr>
              <a:t>Data Governance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chemeClr val="bg1"/>
                </a:solidFill>
              </a:rPr>
              <a:t>Data Strategy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chemeClr val="bg1"/>
                </a:solidFill>
              </a:rPr>
              <a:t>Data Analytics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chemeClr val="bg1"/>
                </a:solidFill>
              </a:rPr>
              <a:t>Data </a:t>
            </a:r>
            <a:r>
              <a:rPr lang="it-IT" err="1">
                <a:solidFill>
                  <a:schemeClr val="bg1"/>
                </a:solidFill>
              </a:rPr>
              <a:t>Visualization</a:t>
            </a:r>
            <a:endParaRPr lang="it-IT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solidFill>
                  <a:schemeClr val="bg1"/>
                </a:solidFill>
              </a:rPr>
              <a:t>Data Science ( </a:t>
            </a:r>
            <a:r>
              <a:rPr lang="it-IT" err="1">
                <a:solidFill>
                  <a:schemeClr val="bg1"/>
                </a:solidFill>
              </a:rPr>
              <a:t>sometimes</a:t>
            </a:r>
            <a:r>
              <a:rPr lang="it-IT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6490781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A589EE4-E6B8-8ACB-C111-81175303691E}"/>
              </a:ext>
            </a:extLst>
          </p:cNvPr>
          <p:cNvSpPr txBox="1"/>
          <p:nvPr/>
        </p:nvSpPr>
        <p:spPr>
          <a:xfrm>
            <a:off x="604846" y="538130"/>
            <a:ext cx="98599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 sz="3600">
                <a:solidFill>
                  <a:srgbClr val="02A0B9"/>
                </a:solidFill>
                <a:latin typeface="Raleway" pitchFamily="34" charset="0"/>
                <a:cs typeface="Arial" pitchFamily="34" charset="0"/>
              </a:defRPr>
            </a:lvl1pPr>
          </a:lstStyle>
          <a:p>
            <a:r>
              <a:rPr lang="it-IT" sz="3000" b="1">
                <a:solidFill>
                  <a:srgbClr val="1F284B">
                    <a:alpha val="90000"/>
                  </a:srgbClr>
                </a:solidFill>
                <a:latin typeface="Poppins ExtraBold" pitchFamily="2" charset="77"/>
                <a:ea typeface="Roboto Bold"/>
                <a:cs typeface="Poppins ExtraBold" pitchFamily="2" charset="77"/>
              </a:rPr>
              <a:t>Come il Data Engineering è evoluto nel tempo</a:t>
            </a:r>
          </a:p>
        </p:txBody>
      </p:sp>
      <p:cxnSp>
        <p:nvCxnSpPr>
          <p:cNvPr id="3" name="Connettore 1 2">
            <a:extLst>
              <a:ext uri="{FF2B5EF4-FFF2-40B4-BE49-F238E27FC236}">
                <a16:creationId xmlns:a16="http://schemas.microsoft.com/office/drawing/2014/main" id="{72C86BC1-717D-335A-3DC2-50473FC1C8A3}"/>
              </a:ext>
            </a:extLst>
          </p:cNvPr>
          <p:cNvCxnSpPr/>
          <p:nvPr/>
        </p:nvCxnSpPr>
        <p:spPr>
          <a:xfrm>
            <a:off x="707036" y="1079821"/>
            <a:ext cx="295875" cy="0"/>
          </a:xfrm>
          <a:prstGeom prst="line">
            <a:avLst/>
          </a:prstGeom>
          <a:ln w="50800">
            <a:solidFill>
              <a:srgbClr val="00AB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50AA6335-2F47-9EE0-F15D-35667326B290}"/>
              </a:ext>
            </a:extLst>
          </p:cNvPr>
          <p:cNvCxnSpPr/>
          <p:nvPr/>
        </p:nvCxnSpPr>
        <p:spPr>
          <a:xfrm flipV="1">
            <a:off x="1350328" y="3713475"/>
            <a:ext cx="8938350" cy="12852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umetto: rettangolo 6">
            <a:extLst>
              <a:ext uri="{FF2B5EF4-FFF2-40B4-BE49-F238E27FC236}">
                <a16:creationId xmlns:a16="http://schemas.microsoft.com/office/drawing/2014/main" id="{24781C46-3DCC-B30B-BB0E-C7A222460DD9}"/>
              </a:ext>
            </a:extLst>
          </p:cNvPr>
          <p:cNvSpPr/>
          <p:nvPr/>
        </p:nvSpPr>
        <p:spPr>
          <a:xfrm>
            <a:off x="1105202" y="2572312"/>
            <a:ext cx="1042012" cy="908890"/>
          </a:xfrm>
          <a:prstGeom prst="wedge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1400">
              <a:solidFill>
                <a:schemeClr val="bg1"/>
              </a:solidFill>
              <a:cs typeface="Arial"/>
            </a:endParaRPr>
          </a:p>
          <a:p>
            <a:r>
              <a:rPr lang="it-IT" sz="1400" err="1">
                <a:solidFill>
                  <a:schemeClr val="bg1"/>
                </a:solidFill>
                <a:cs typeface="Arial"/>
              </a:rPr>
              <a:t>Relational</a:t>
            </a:r>
            <a:r>
              <a:rPr lang="it-IT" sz="1400">
                <a:solidFill>
                  <a:schemeClr val="bg1"/>
                </a:solidFill>
                <a:cs typeface="Arial"/>
              </a:rPr>
              <a:t> Databases</a:t>
            </a:r>
            <a:endParaRPr lang="en-US" sz="1400">
              <a:solidFill>
                <a:schemeClr val="bg1"/>
              </a:solidFill>
              <a:cs typeface="Arial"/>
            </a:endParaRPr>
          </a:p>
          <a:p>
            <a:pPr algn="ctr"/>
            <a:endParaRPr lang="it-IT">
              <a:solidFill>
                <a:schemeClr val="bg1"/>
              </a:solidFill>
              <a:cs typeface="Arial"/>
            </a:endParaRPr>
          </a:p>
        </p:txBody>
      </p:sp>
      <p:sp>
        <p:nvSpPr>
          <p:cNvPr id="8" name="Fumetto: rettangolo 7">
            <a:extLst>
              <a:ext uri="{FF2B5EF4-FFF2-40B4-BE49-F238E27FC236}">
                <a16:creationId xmlns:a16="http://schemas.microsoft.com/office/drawing/2014/main" id="{5784FF1E-3ABB-92ED-724B-2BBF329D4E4A}"/>
              </a:ext>
            </a:extLst>
          </p:cNvPr>
          <p:cNvSpPr/>
          <p:nvPr/>
        </p:nvSpPr>
        <p:spPr>
          <a:xfrm>
            <a:off x="2234431" y="2572312"/>
            <a:ext cx="541663" cy="908890"/>
          </a:xfrm>
          <a:prstGeom prst="wedge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it-IT" sz="1400">
              <a:solidFill>
                <a:schemeClr val="bg1"/>
              </a:solidFill>
              <a:cs typeface="Arial"/>
            </a:endParaRPr>
          </a:p>
          <a:p>
            <a:r>
              <a:rPr lang="it-IT" sz="1400">
                <a:solidFill>
                  <a:schemeClr val="bg1"/>
                </a:solidFill>
                <a:cs typeface="Arial"/>
              </a:rPr>
              <a:t>SQL</a:t>
            </a:r>
          </a:p>
          <a:p>
            <a:pPr algn="ctr"/>
            <a:endParaRPr lang="it-IT">
              <a:solidFill>
                <a:schemeClr val="bg1"/>
              </a:solidFill>
              <a:cs typeface="Arial"/>
            </a:endParaRPr>
          </a:p>
        </p:txBody>
      </p:sp>
      <p:sp>
        <p:nvSpPr>
          <p:cNvPr id="9" name="Fumetto: rettangolo 8">
            <a:extLst>
              <a:ext uri="{FF2B5EF4-FFF2-40B4-BE49-F238E27FC236}">
                <a16:creationId xmlns:a16="http://schemas.microsoft.com/office/drawing/2014/main" id="{39595672-2BAF-40CC-8A27-0B7F5F27A998}"/>
              </a:ext>
            </a:extLst>
          </p:cNvPr>
          <p:cNvSpPr/>
          <p:nvPr/>
        </p:nvSpPr>
        <p:spPr>
          <a:xfrm>
            <a:off x="2895442" y="2576902"/>
            <a:ext cx="1092506" cy="904300"/>
          </a:xfrm>
          <a:prstGeom prst="wedge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it-IT" sz="1400">
              <a:solidFill>
                <a:schemeClr val="bg1"/>
              </a:solidFill>
              <a:cs typeface="Arial"/>
            </a:endParaRPr>
          </a:p>
          <a:p>
            <a:r>
              <a:rPr lang="it-IT" sz="1400">
                <a:solidFill>
                  <a:schemeClr val="bg1"/>
                </a:solidFill>
                <a:cs typeface="Arial"/>
              </a:rPr>
              <a:t>Data </a:t>
            </a:r>
            <a:r>
              <a:rPr lang="it-IT" sz="1400" err="1">
                <a:solidFill>
                  <a:schemeClr val="bg1"/>
                </a:solidFill>
                <a:cs typeface="Arial"/>
              </a:rPr>
              <a:t>Warehouse</a:t>
            </a:r>
            <a:endParaRPr lang="it-IT" sz="1400">
              <a:solidFill>
                <a:schemeClr val="bg1"/>
              </a:solidFill>
              <a:cs typeface="Arial"/>
            </a:endParaRPr>
          </a:p>
          <a:p>
            <a:pPr algn="ctr"/>
            <a:endParaRPr lang="it-IT">
              <a:solidFill>
                <a:schemeClr val="bg1"/>
              </a:solidFill>
              <a:cs typeface="Arial"/>
            </a:endParaRPr>
          </a:p>
        </p:txBody>
      </p:sp>
      <p:sp>
        <p:nvSpPr>
          <p:cNvPr id="10" name="Fumetto: rettangolo 9">
            <a:extLst>
              <a:ext uri="{FF2B5EF4-FFF2-40B4-BE49-F238E27FC236}">
                <a16:creationId xmlns:a16="http://schemas.microsoft.com/office/drawing/2014/main" id="{367DEC70-B4FF-6646-CC6E-B75651A59C5C}"/>
              </a:ext>
            </a:extLst>
          </p:cNvPr>
          <p:cNvSpPr/>
          <p:nvPr/>
        </p:nvSpPr>
        <p:spPr>
          <a:xfrm>
            <a:off x="4098118" y="2576901"/>
            <a:ext cx="743638" cy="844625"/>
          </a:xfrm>
          <a:prstGeom prst="wedge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it-IT" sz="1400">
              <a:solidFill>
                <a:schemeClr val="bg1"/>
              </a:solidFill>
              <a:cs typeface="Arial"/>
            </a:endParaRPr>
          </a:p>
          <a:p>
            <a:r>
              <a:rPr lang="it-IT" sz="1400">
                <a:solidFill>
                  <a:schemeClr val="bg1"/>
                </a:solidFill>
                <a:cs typeface="Arial"/>
              </a:rPr>
              <a:t>OLAP</a:t>
            </a:r>
          </a:p>
          <a:p>
            <a:pPr algn="ctr"/>
            <a:endParaRPr lang="it-IT">
              <a:solidFill>
                <a:schemeClr val="bg1"/>
              </a:solidFill>
              <a:cs typeface="Arial"/>
            </a:endParaRPr>
          </a:p>
        </p:txBody>
      </p:sp>
      <p:sp>
        <p:nvSpPr>
          <p:cNvPr id="11" name="Fumetto: rettangolo 10">
            <a:extLst>
              <a:ext uri="{FF2B5EF4-FFF2-40B4-BE49-F238E27FC236}">
                <a16:creationId xmlns:a16="http://schemas.microsoft.com/office/drawing/2014/main" id="{12955A0C-F71B-E0D4-7E73-4AC03BFA8437}"/>
              </a:ext>
            </a:extLst>
          </p:cNvPr>
          <p:cNvSpPr/>
          <p:nvPr/>
        </p:nvSpPr>
        <p:spPr>
          <a:xfrm>
            <a:off x="4970287" y="2572311"/>
            <a:ext cx="1138409" cy="849215"/>
          </a:xfrm>
          <a:prstGeom prst="wedge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it-IT" sz="1400">
              <a:solidFill>
                <a:schemeClr val="bg1"/>
              </a:solidFill>
              <a:cs typeface="Arial"/>
            </a:endParaRPr>
          </a:p>
          <a:p>
            <a:r>
              <a:rPr lang="it-IT" sz="1400">
                <a:solidFill>
                  <a:schemeClr val="bg1"/>
                </a:solidFill>
                <a:cs typeface="Arial"/>
              </a:rPr>
              <a:t>Spark &amp; </a:t>
            </a:r>
            <a:r>
              <a:rPr lang="it-IT" sz="1400" err="1">
                <a:solidFill>
                  <a:schemeClr val="bg1"/>
                </a:solidFill>
                <a:cs typeface="Arial"/>
              </a:rPr>
              <a:t>Hadoop</a:t>
            </a:r>
          </a:p>
          <a:p>
            <a:pPr algn="ctr"/>
            <a:endParaRPr lang="it-IT">
              <a:solidFill>
                <a:schemeClr val="bg1"/>
              </a:solidFill>
              <a:cs typeface="Arial"/>
            </a:endParaRPr>
          </a:p>
        </p:txBody>
      </p:sp>
      <p:sp>
        <p:nvSpPr>
          <p:cNvPr id="12" name="Fumetto: rettangolo 11">
            <a:extLst>
              <a:ext uri="{FF2B5EF4-FFF2-40B4-BE49-F238E27FC236}">
                <a16:creationId xmlns:a16="http://schemas.microsoft.com/office/drawing/2014/main" id="{6F0085C0-341A-E6BF-E2B3-B17492E77B52}"/>
              </a:ext>
            </a:extLst>
          </p:cNvPr>
          <p:cNvSpPr/>
          <p:nvPr/>
        </p:nvSpPr>
        <p:spPr>
          <a:xfrm>
            <a:off x="6237225" y="2553950"/>
            <a:ext cx="936433" cy="881348"/>
          </a:xfrm>
          <a:prstGeom prst="wedge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sz="1400">
                <a:solidFill>
                  <a:schemeClr val="bg1"/>
                </a:solidFill>
                <a:cs typeface="Arial"/>
              </a:rPr>
              <a:t>Redshift, </a:t>
            </a:r>
            <a:r>
              <a:rPr lang="it-IT" sz="1400" err="1">
                <a:solidFill>
                  <a:schemeClr val="bg1"/>
                </a:solidFill>
                <a:cs typeface="Arial"/>
              </a:rPr>
              <a:t>BigQuery</a:t>
            </a:r>
          </a:p>
          <a:p>
            <a:pPr algn="ctr"/>
            <a:endParaRPr lang="it-IT">
              <a:solidFill>
                <a:schemeClr val="bg1"/>
              </a:solidFill>
              <a:cs typeface="Arial"/>
            </a:endParaRPr>
          </a:p>
        </p:txBody>
      </p:sp>
      <p:sp>
        <p:nvSpPr>
          <p:cNvPr id="13" name="Fumetto: rettangolo 12">
            <a:extLst>
              <a:ext uri="{FF2B5EF4-FFF2-40B4-BE49-F238E27FC236}">
                <a16:creationId xmlns:a16="http://schemas.microsoft.com/office/drawing/2014/main" id="{27C5C791-9B14-9583-3096-D757C5B7CD57}"/>
              </a:ext>
            </a:extLst>
          </p:cNvPr>
          <p:cNvSpPr/>
          <p:nvPr/>
        </p:nvSpPr>
        <p:spPr>
          <a:xfrm>
            <a:off x="7297598" y="2549357"/>
            <a:ext cx="1211855" cy="872170"/>
          </a:xfrm>
          <a:prstGeom prst="wedge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it-IT" sz="1400">
              <a:solidFill>
                <a:schemeClr val="bg1"/>
              </a:solidFill>
              <a:cs typeface="Arial"/>
            </a:endParaRPr>
          </a:p>
          <a:p>
            <a:r>
              <a:rPr lang="it-IT" sz="1400">
                <a:solidFill>
                  <a:schemeClr val="bg1"/>
                </a:solidFill>
                <a:cs typeface="Arial"/>
              </a:rPr>
              <a:t>ML Analytics  &amp; Data Lake</a:t>
            </a:r>
          </a:p>
          <a:p>
            <a:pPr algn="ctr"/>
            <a:endParaRPr lang="it-IT">
              <a:solidFill>
                <a:schemeClr val="bg1"/>
              </a:solidFill>
              <a:cs typeface="Arial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10B31AA-9536-E665-69D9-E10DE5F8D408}"/>
              </a:ext>
            </a:extLst>
          </p:cNvPr>
          <p:cNvSpPr txBox="1"/>
          <p:nvPr/>
        </p:nvSpPr>
        <p:spPr>
          <a:xfrm>
            <a:off x="1114383" y="3875975"/>
            <a:ext cx="7436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>
                <a:cs typeface="Arial"/>
              </a:rPr>
              <a:t>1960</a:t>
            </a:r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600349A8-EAF9-4F2C-8384-76DE97D0BED1}"/>
              </a:ext>
            </a:extLst>
          </p:cNvPr>
          <p:cNvSpPr/>
          <p:nvPr/>
        </p:nvSpPr>
        <p:spPr>
          <a:xfrm>
            <a:off x="1403575" y="3651046"/>
            <a:ext cx="165253" cy="1377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D944A652-6319-DF1F-E244-AE1FA6B44811}"/>
              </a:ext>
            </a:extLst>
          </p:cNvPr>
          <p:cNvSpPr/>
          <p:nvPr/>
        </p:nvSpPr>
        <p:spPr>
          <a:xfrm>
            <a:off x="2358370" y="3651046"/>
            <a:ext cx="165253" cy="1377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9AFA503-7469-653C-D945-3AF0B4C1E357}"/>
              </a:ext>
            </a:extLst>
          </p:cNvPr>
          <p:cNvSpPr txBox="1"/>
          <p:nvPr/>
        </p:nvSpPr>
        <p:spPr>
          <a:xfrm>
            <a:off x="2069178" y="3875975"/>
            <a:ext cx="7436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>
                <a:cs typeface="Arial"/>
              </a:rPr>
              <a:t>1970</a:t>
            </a:r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270A3C6-819C-788C-7046-1C60EF761287}"/>
              </a:ext>
            </a:extLst>
          </p:cNvPr>
          <p:cNvSpPr txBox="1"/>
          <p:nvPr/>
        </p:nvSpPr>
        <p:spPr>
          <a:xfrm>
            <a:off x="2821997" y="3875975"/>
            <a:ext cx="7436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>
                <a:cs typeface="Arial"/>
              </a:rPr>
              <a:t>1980</a:t>
            </a:r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49C70608-7FBB-679B-35CE-E761C7EB8738}"/>
              </a:ext>
            </a:extLst>
          </p:cNvPr>
          <p:cNvSpPr/>
          <p:nvPr/>
        </p:nvSpPr>
        <p:spPr>
          <a:xfrm>
            <a:off x="3111189" y="3678588"/>
            <a:ext cx="165253" cy="1377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E055DFF0-9E0D-53CA-FE21-3C0C8737165E}"/>
              </a:ext>
            </a:extLst>
          </p:cNvPr>
          <p:cNvSpPr/>
          <p:nvPr/>
        </p:nvSpPr>
        <p:spPr>
          <a:xfrm>
            <a:off x="4222057" y="3651046"/>
            <a:ext cx="165253" cy="1377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EAB47536-3B24-8183-3D76-B29DC900E0A9}"/>
              </a:ext>
            </a:extLst>
          </p:cNvPr>
          <p:cNvSpPr/>
          <p:nvPr/>
        </p:nvSpPr>
        <p:spPr>
          <a:xfrm>
            <a:off x="5208984" y="3678588"/>
            <a:ext cx="165253" cy="1377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D19A84BD-137A-C883-339D-1208B5F0AE15}"/>
              </a:ext>
            </a:extLst>
          </p:cNvPr>
          <p:cNvSpPr/>
          <p:nvPr/>
        </p:nvSpPr>
        <p:spPr>
          <a:xfrm>
            <a:off x="6563141" y="3651045"/>
            <a:ext cx="165253" cy="1377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20ADE917-6FB7-0720-2D1A-DC31348CC624}"/>
              </a:ext>
            </a:extLst>
          </p:cNvPr>
          <p:cNvSpPr/>
          <p:nvPr/>
        </p:nvSpPr>
        <p:spPr>
          <a:xfrm>
            <a:off x="7586791" y="3623503"/>
            <a:ext cx="165253" cy="1377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B20A2EA-E76F-C589-2CFC-20C5AD98B424}"/>
              </a:ext>
            </a:extLst>
          </p:cNvPr>
          <p:cNvSpPr txBox="1"/>
          <p:nvPr/>
        </p:nvSpPr>
        <p:spPr>
          <a:xfrm>
            <a:off x="4015491" y="3875975"/>
            <a:ext cx="7436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>
                <a:cs typeface="Arial"/>
              </a:rPr>
              <a:t>1990</a:t>
            </a:r>
            <a:endParaRPr lang="it-IT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8BBDD38B-4C50-C003-509F-4CB030E23A22}"/>
              </a:ext>
            </a:extLst>
          </p:cNvPr>
          <p:cNvSpPr txBox="1"/>
          <p:nvPr/>
        </p:nvSpPr>
        <p:spPr>
          <a:xfrm>
            <a:off x="5002418" y="3875975"/>
            <a:ext cx="7436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>
                <a:cs typeface="Arial"/>
              </a:rPr>
              <a:t>2004</a:t>
            </a:r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6CC5B55-F7D8-5466-55BA-902D12320860}"/>
              </a:ext>
            </a:extLst>
          </p:cNvPr>
          <p:cNvSpPr txBox="1"/>
          <p:nvPr/>
        </p:nvSpPr>
        <p:spPr>
          <a:xfrm>
            <a:off x="6273948" y="3875975"/>
            <a:ext cx="7436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>
                <a:cs typeface="Arial"/>
              </a:rPr>
              <a:t>2010</a:t>
            </a:r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D60A144-FB2D-4F32-E651-21DF7F7DB780}"/>
              </a:ext>
            </a:extLst>
          </p:cNvPr>
          <p:cNvSpPr txBox="1"/>
          <p:nvPr/>
        </p:nvSpPr>
        <p:spPr>
          <a:xfrm>
            <a:off x="7380225" y="3875974"/>
            <a:ext cx="7436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>
                <a:cs typeface="Arial"/>
              </a:rPr>
              <a:t>2015</a:t>
            </a:r>
            <a:endParaRPr lang="it-IT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47C7DF1B-69D9-615C-DAA3-ADAEE7F3FCF1}"/>
              </a:ext>
            </a:extLst>
          </p:cNvPr>
          <p:cNvSpPr/>
          <p:nvPr/>
        </p:nvSpPr>
        <p:spPr>
          <a:xfrm>
            <a:off x="8757334" y="3651045"/>
            <a:ext cx="165253" cy="1377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umetto: rettangolo 28">
            <a:extLst>
              <a:ext uri="{FF2B5EF4-FFF2-40B4-BE49-F238E27FC236}">
                <a16:creationId xmlns:a16="http://schemas.microsoft.com/office/drawing/2014/main" id="{6A27C4CF-9A88-8F2B-F67E-A3215972C78B}"/>
              </a:ext>
            </a:extLst>
          </p:cNvPr>
          <p:cNvSpPr/>
          <p:nvPr/>
        </p:nvSpPr>
        <p:spPr>
          <a:xfrm>
            <a:off x="8642575" y="2548819"/>
            <a:ext cx="924811" cy="880813"/>
          </a:xfrm>
          <a:prstGeom prst="wedge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sz="1400" err="1">
                <a:solidFill>
                  <a:schemeClr val="bg1"/>
                </a:solidFill>
                <a:cs typeface="Arial"/>
              </a:rPr>
              <a:t>Modern</a:t>
            </a:r>
            <a:r>
              <a:rPr lang="it-IT" sz="1400">
                <a:solidFill>
                  <a:schemeClr val="bg1"/>
                </a:solidFill>
                <a:cs typeface="Arial"/>
              </a:rPr>
              <a:t> Data </a:t>
            </a:r>
            <a:r>
              <a:rPr lang="it-IT" sz="1400" err="1">
                <a:solidFill>
                  <a:schemeClr val="bg1"/>
                </a:solidFill>
                <a:cs typeface="Arial"/>
              </a:rPr>
              <a:t>Stack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DE5D66F5-21B2-4482-B8DC-1173001FC848}"/>
              </a:ext>
            </a:extLst>
          </p:cNvPr>
          <p:cNvSpPr txBox="1"/>
          <p:nvPr/>
        </p:nvSpPr>
        <p:spPr>
          <a:xfrm>
            <a:off x="8550767" y="3875974"/>
            <a:ext cx="7436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>
                <a:cs typeface="Arial"/>
              </a:rPr>
              <a:t>2020</a:t>
            </a:r>
            <a:endParaRPr lang="it-IT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A2070FD8-5430-957A-A29B-4BC21000ACFB}"/>
              </a:ext>
            </a:extLst>
          </p:cNvPr>
          <p:cNvSpPr/>
          <p:nvPr/>
        </p:nvSpPr>
        <p:spPr>
          <a:xfrm>
            <a:off x="10127312" y="3622672"/>
            <a:ext cx="165253" cy="13771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Fumetto: rettangolo 5">
            <a:extLst>
              <a:ext uri="{FF2B5EF4-FFF2-40B4-BE49-F238E27FC236}">
                <a16:creationId xmlns:a16="http://schemas.microsoft.com/office/drawing/2014/main" id="{D74C284C-A12D-2A8F-1DFE-92200C22F3E5}"/>
              </a:ext>
            </a:extLst>
          </p:cNvPr>
          <p:cNvSpPr/>
          <p:nvPr/>
        </p:nvSpPr>
        <p:spPr>
          <a:xfrm>
            <a:off x="9923383" y="2540712"/>
            <a:ext cx="924811" cy="880813"/>
          </a:xfrm>
          <a:prstGeom prst="wedgeRectCallout">
            <a:avLst/>
          </a:prstGeom>
          <a:solidFill>
            <a:srgbClr val="EB94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sz="1400" err="1">
                <a:solidFill>
                  <a:schemeClr val="bg1"/>
                </a:solidFill>
                <a:cs typeface="Arial"/>
              </a:rPr>
              <a:t>We're</a:t>
            </a:r>
            <a:r>
              <a:rPr lang="it-IT" sz="1400">
                <a:solidFill>
                  <a:schemeClr val="bg1"/>
                </a:solidFill>
                <a:cs typeface="Arial"/>
              </a:rPr>
              <a:t> </a:t>
            </a:r>
            <a:r>
              <a:rPr lang="it-IT" sz="1400" err="1">
                <a:solidFill>
                  <a:schemeClr val="bg1"/>
                </a:solidFill>
                <a:cs typeface="Arial"/>
              </a:rPr>
              <a:t>here</a:t>
            </a:r>
            <a:r>
              <a:rPr lang="it-IT" sz="1400">
                <a:solidFill>
                  <a:schemeClr val="bg1"/>
                </a:solidFill>
                <a:cs typeface="Arial"/>
              </a:rPr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73340632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A589EE4-E6B8-8ACB-C111-81175303691E}"/>
              </a:ext>
            </a:extLst>
          </p:cNvPr>
          <p:cNvSpPr txBox="1"/>
          <p:nvPr/>
        </p:nvSpPr>
        <p:spPr>
          <a:xfrm>
            <a:off x="604846" y="538130"/>
            <a:ext cx="98599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 sz="3600">
                <a:solidFill>
                  <a:srgbClr val="02A0B9"/>
                </a:solidFill>
                <a:latin typeface="Raleway" pitchFamily="34" charset="0"/>
                <a:cs typeface="Arial" pitchFamily="34" charset="0"/>
              </a:defRPr>
            </a:lvl1pPr>
          </a:lstStyle>
          <a:p>
            <a:r>
              <a:rPr lang="it-IT" sz="3000" b="1">
                <a:solidFill>
                  <a:srgbClr val="1F284B">
                    <a:alpha val="90000"/>
                  </a:srgbClr>
                </a:solidFill>
                <a:latin typeface="Poppins ExtraBold" pitchFamily="2" charset="77"/>
                <a:ea typeface="Roboto Bold"/>
                <a:cs typeface="Poppins ExtraBold" pitchFamily="2" charset="77"/>
              </a:rPr>
              <a:t>Come il Data Engineering è evoluto nel tempo</a:t>
            </a:r>
          </a:p>
        </p:txBody>
      </p:sp>
      <p:cxnSp>
        <p:nvCxnSpPr>
          <p:cNvPr id="3" name="Connettore 1 2">
            <a:extLst>
              <a:ext uri="{FF2B5EF4-FFF2-40B4-BE49-F238E27FC236}">
                <a16:creationId xmlns:a16="http://schemas.microsoft.com/office/drawing/2014/main" id="{72C86BC1-717D-335A-3DC2-50473FC1C8A3}"/>
              </a:ext>
            </a:extLst>
          </p:cNvPr>
          <p:cNvCxnSpPr/>
          <p:nvPr/>
        </p:nvCxnSpPr>
        <p:spPr>
          <a:xfrm>
            <a:off x="707036" y="1079821"/>
            <a:ext cx="295875" cy="0"/>
          </a:xfrm>
          <a:prstGeom prst="line">
            <a:avLst/>
          </a:prstGeom>
          <a:ln w="50800">
            <a:solidFill>
              <a:srgbClr val="00AB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7E6BE992-9D9A-6ABE-D034-4112744B0356}"/>
              </a:ext>
            </a:extLst>
          </p:cNvPr>
          <p:cNvSpPr/>
          <p:nvPr/>
        </p:nvSpPr>
        <p:spPr>
          <a:xfrm>
            <a:off x="794197" y="1792309"/>
            <a:ext cx="2833351" cy="20391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/>
              <a:buChar char="§"/>
            </a:pPr>
            <a:r>
              <a:rPr lang="it-IT">
                <a:solidFill>
                  <a:srgbClr val="FFFFFF"/>
                </a:solidFill>
                <a:cs typeface="Arial"/>
              </a:rPr>
              <a:t>Relation Databases </a:t>
            </a:r>
          </a:p>
          <a:p>
            <a:pPr marL="285750" indent="-285750">
              <a:buFont typeface="Wingdings"/>
              <a:buChar char="§"/>
            </a:pPr>
            <a:r>
              <a:rPr lang="it-IT">
                <a:solidFill>
                  <a:srgbClr val="FFFFFF"/>
                </a:solidFill>
                <a:cs typeface="Arial"/>
              </a:rPr>
              <a:t>SQL </a:t>
            </a:r>
            <a:endParaRPr lang="it-IT">
              <a:cs typeface="Arial"/>
            </a:endParaRPr>
          </a:p>
          <a:p>
            <a:pPr marL="285750" indent="-285750">
              <a:buFont typeface="Wingdings"/>
              <a:buChar char="§"/>
            </a:pPr>
            <a:r>
              <a:rPr lang="it-IT">
                <a:solidFill>
                  <a:srgbClr val="FFFFFF"/>
                </a:solidFill>
                <a:cs typeface="Arial"/>
              </a:rPr>
              <a:t>OLAP</a:t>
            </a:r>
          </a:p>
          <a:p>
            <a:pPr marL="285750" indent="-285750">
              <a:buFont typeface="Wingdings"/>
              <a:buChar char="§"/>
            </a:pPr>
            <a:r>
              <a:rPr lang="it-IT">
                <a:solidFill>
                  <a:srgbClr val="FFFFFF"/>
                </a:solidFill>
                <a:cs typeface="Arial"/>
              </a:rPr>
              <a:t>Data </a:t>
            </a:r>
            <a:r>
              <a:rPr lang="it-IT" err="1">
                <a:solidFill>
                  <a:srgbClr val="FFFFFF"/>
                </a:solidFill>
                <a:cs typeface="Arial"/>
              </a:rPr>
              <a:t>Warehouse</a:t>
            </a:r>
            <a:endParaRPr lang="it-IT">
              <a:solidFill>
                <a:srgbClr val="FFFFFF"/>
              </a:solidFill>
              <a:cs typeface="Arial"/>
            </a:endParaRPr>
          </a:p>
          <a:p>
            <a:pPr marL="285750" indent="-285750">
              <a:buFont typeface="Wingdings"/>
              <a:buChar char="§"/>
            </a:pPr>
            <a:endParaRPr lang="it-IT">
              <a:cs typeface="Arial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16980E2-CAE1-65EE-C28C-0102E290C950}"/>
              </a:ext>
            </a:extLst>
          </p:cNvPr>
          <p:cNvSpPr txBox="1"/>
          <p:nvPr/>
        </p:nvSpPr>
        <p:spPr>
          <a:xfrm>
            <a:off x="939084" y="1261057"/>
            <a:ext cx="25435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>
                <a:cs typeface="Arial"/>
              </a:rPr>
              <a:t>DWH ERA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A54716DA-891C-8145-97A6-E676040DE835}"/>
              </a:ext>
            </a:extLst>
          </p:cNvPr>
          <p:cNvSpPr/>
          <p:nvPr/>
        </p:nvSpPr>
        <p:spPr>
          <a:xfrm>
            <a:off x="4212465" y="1792309"/>
            <a:ext cx="2833351" cy="20391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Wingdings"/>
              <a:buChar char="§"/>
            </a:pPr>
            <a:r>
              <a:rPr lang="it-IT">
                <a:solidFill>
                  <a:srgbClr val="FFFFFF"/>
                </a:solidFill>
                <a:cs typeface="Arial"/>
              </a:rPr>
              <a:t>Spark</a:t>
            </a:r>
          </a:p>
          <a:p>
            <a:pPr marL="285750" indent="-285750">
              <a:buFont typeface="Wingdings"/>
              <a:buChar char="§"/>
            </a:pPr>
            <a:r>
              <a:rPr lang="it-IT" err="1">
                <a:solidFill>
                  <a:srgbClr val="FFFFFF"/>
                </a:solidFill>
                <a:cs typeface="Arial"/>
              </a:rPr>
              <a:t>Hadoop</a:t>
            </a:r>
            <a:endParaRPr lang="it-IT" err="1">
              <a:cs typeface="Arial"/>
            </a:endParaRPr>
          </a:p>
          <a:p>
            <a:pPr marL="285750" indent="-285750">
              <a:buFont typeface="Wingdings"/>
              <a:buChar char="§"/>
            </a:pPr>
            <a:r>
              <a:rPr lang="it-IT" err="1">
                <a:solidFill>
                  <a:srgbClr val="FFFFFF"/>
                </a:solidFill>
                <a:cs typeface="Arial"/>
              </a:rPr>
              <a:t>MapReduce</a:t>
            </a:r>
            <a:endParaRPr lang="it-IT">
              <a:solidFill>
                <a:srgbClr val="FFFFFF"/>
              </a:solidFill>
              <a:cs typeface="Arial"/>
            </a:endParaRPr>
          </a:p>
          <a:p>
            <a:pPr marL="285750" indent="-285750">
              <a:buFont typeface="Wingdings"/>
              <a:buChar char="§"/>
            </a:pPr>
            <a:r>
              <a:rPr lang="it-IT">
                <a:solidFill>
                  <a:srgbClr val="FFFFFF"/>
                </a:solidFill>
                <a:cs typeface="Arial"/>
              </a:rPr>
              <a:t>Big Data</a:t>
            </a:r>
          </a:p>
          <a:p>
            <a:pPr marL="285750" indent="-285750">
              <a:buFont typeface="Wingdings"/>
              <a:buChar char="§"/>
            </a:pPr>
            <a:r>
              <a:rPr lang="it-IT" err="1">
                <a:solidFill>
                  <a:srgbClr val="FFFFFF"/>
                </a:solidFill>
                <a:cs typeface="Arial"/>
              </a:rPr>
              <a:t>NoSQL</a:t>
            </a:r>
          </a:p>
          <a:p>
            <a:pPr marL="285750" indent="-285750">
              <a:buFont typeface="Wingdings"/>
              <a:buChar char="§"/>
            </a:pPr>
            <a:r>
              <a:rPr lang="it-IT">
                <a:cs typeface="Arial"/>
              </a:rPr>
              <a:t>HDFS</a:t>
            </a:r>
          </a:p>
          <a:p>
            <a:pPr marL="285750" indent="-285750">
              <a:buFont typeface="Wingdings"/>
              <a:buChar char="§"/>
            </a:pPr>
            <a:endParaRPr lang="it-IT">
              <a:cs typeface="Arial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E8A4D8B-A0B6-FCFC-D507-AE28F0E3D71A}"/>
              </a:ext>
            </a:extLst>
          </p:cNvPr>
          <p:cNvSpPr txBox="1"/>
          <p:nvPr/>
        </p:nvSpPr>
        <p:spPr>
          <a:xfrm>
            <a:off x="4357352" y="1228860"/>
            <a:ext cx="25435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>
                <a:cs typeface="Arial"/>
              </a:rPr>
              <a:t>BIG DATA ERA</a:t>
            </a:r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9385BB8F-C0A3-4EFE-0764-545EE6F9055F}"/>
              </a:ext>
            </a:extLst>
          </p:cNvPr>
          <p:cNvSpPr/>
          <p:nvPr/>
        </p:nvSpPr>
        <p:spPr>
          <a:xfrm>
            <a:off x="7491211" y="1792309"/>
            <a:ext cx="3101660" cy="20391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Wingdings"/>
              <a:buChar char="§"/>
            </a:pPr>
            <a:r>
              <a:rPr lang="it-IT" u="sng">
                <a:solidFill>
                  <a:srgbClr val="FFFFFF"/>
                </a:solidFill>
                <a:cs typeface="Arial"/>
              </a:rPr>
              <a:t>Cloud Data </a:t>
            </a:r>
            <a:r>
              <a:rPr lang="it-IT" u="sng" err="1">
                <a:solidFill>
                  <a:srgbClr val="FFFFFF"/>
                </a:solidFill>
                <a:cs typeface="Arial"/>
              </a:rPr>
              <a:t>Warehouse</a:t>
            </a:r>
            <a:endParaRPr lang="it-IT" u="sng">
              <a:solidFill>
                <a:srgbClr val="FFFFFF"/>
              </a:solidFill>
              <a:cs typeface="Arial"/>
            </a:endParaRPr>
          </a:p>
          <a:p>
            <a:pPr marL="285750" indent="-285750">
              <a:buFont typeface="Wingdings"/>
              <a:buChar char="§"/>
            </a:pPr>
            <a:r>
              <a:rPr lang="it-IT" u="sng">
                <a:solidFill>
                  <a:srgbClr val="FFFFFF"/>
                </a:solidFill>
                <a:cs typeface="Arial"/>
              </a:rPr>
              <a:t>Redshift</a:t>
            </a:r>
          </a:p>
          <a:p>
            <a:pPr marL="285750" indent="-285750">
              <a:buFont typeface="Wingdings"/>
              <a:buChar char="§"/>
            </a:pPr>
            <a:r>
              <a:rPr lang="it-IT" u="sng" err="1">
                <a:solidFill>
                  <a:srgbClr val="FFFFFF"/>
                </a:solidFill>
                <a:cs typeface="Arial"/>
              </a:rPr>
              <a:t>BigQuery</a:t>
            </a:r>
            <a:endParaRPr lang="it-IT" u="sng">
              <a:solidFill>
                <a:srgbClr val="FFFFFF"/>
              </a:solidFill>
              <a:cs typeface="Arial"/>
            </a:endParaRPr>
          </a:p>
          <a:p>
            <a:pPr marL="285750" indent="-285750">
              <a:buFont typeface="Wingdings"/>
              <a:buChar char="§"/>
            </a:pPr>
            <a:r>
              <a:rPr lang="it-IT" u="sng" err="1">
                <a:solidFill>
                  <a:srgbClr val="FFFFFF"/>
                </a:solidFill>
                <a:cs typeface="Arial"/>
              </a:rPr>
              <a:t>Snowflake</a:t>
            </a:r>
          </a:p>
          <a:p>
            <a:pPr marL="285750" indent="-285750">
              <a:buFont typeface="Wingdings"/>
              <a:buChar char="§"/>
            </a:pPr>
            <a:r>
              <a:rPr lang="it-IT" u="sng">
                <a:solidFill>
                  <a:srgbClr val="FFFFFF"/>
                </a:solidFill>
                <a:cs typeface="Arial"/>
              </a:rPr>
              <a:t>Oracle</a:t>
            </a:r>
            <a:endParaRPr lang="it-IT" u="sng">
              <a:cs typeface="Arial"/>
            </a:endParaRPr>
          </a:p>
          <a:p>
            <a:pPr marL="285750" indent="-285750">
              <a:buFont typeface="Wingdings"/>
              <a:buChar char="§"/>
            </a:pPr>
            <a:r>
              <a:rPr lang="it-IT" u="sng">
                <a:cs typeface="Arial"/>
              </a:rPr>
              <a:t>SQL Server</a:t>
            </a:r>
          </a:p>
          <a:p>
            <a:pPr marL="285750" indent="-285750">
              <a:buFont typeface="Wingdings"/>
              <a:buChar char="§"/>
            </a:pPr>
            <a:endParaRPr lang="it-IT" u="sng">
              <a:cs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967920F-B3C7-7CA2-B8B1-131D074CED4C}"/>
              </a:ext>
            </a:extLst>
          </p:cNvPr>
          <p:cNvSpPr txBox="1"/>
          <p:nvPr/>
        </p:nvSpPr>
        <p:spPr>
          <a:xfrm>
            <a:off x="7662929" y="1261056"/>
            <a:ext cx="25435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>
                <a:cs typeface="Arial"/>
              </a:rPr>
              <a:t>CLOUD ERA</a:t>
            </a:r>
            <a:endParaRPr lang="it-IT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C3BFB5F8-F831-4FA2-D06C-BF864DBB8955}"/>
              </a:ext>
            </a:extLst>
          </p:cNvPr>
          <p:cNvSpPr/>
          <p:nvPr/>
        </p:nvSpPr>
        <p:spPr>
          <a:xfrm>
            <a:off x="708337" y="4523703"/>
            <a:ext cx="3101660" cy="18781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Wingdings"/>
              <a:buChar char="§"/>
            </a:pPr>
            <a:r>
              <a:rPr lang="it-IT" u="sng">
                <a:solidFill>
                  <a:srgbClr val="FFFFFF"/>
                </a:solidFill>
                <a:cs typeface="Arial"/>
              </a:rPr>
              <a:t>ML Analytics</a:t>
            </a:r>
            <a:endParaRPr lang="it-IT"/>
          </a:p>
          <a:p>
            <a:pPr marL="285750" indent="-285750">
              <a:buFont typeface="Wingdings"/>
              <a:buChar char="§"/>
            </a:pPr>
            <a:r>
              <a:rPr lang="it-IT" u="sng">
                <a:solidFill>
                  <a:srgbClr val="FFFFFF"/>
                </a:solidFill>
                <a:cs typeface="Arial"/>
              </a:rPr>
              <a:t>BI Dashboard</a:t>
            </a:r>
          </a:p>
          <a:p>
            <a:pPr marL="285750" indent="-285750">
              <a:buFont typeface="Wingdings"/>
              <a:buChar char="§"/>
            </a:pPr>
            <a:r>
              <a:rPr lang="it-IT" u="sng" err="1">
                <a:solidFill>
                  <a:srgbClr val="FFFFFF"/>
                </a:solidFill>
                <a:cs typeface="Arial"/>
              </a:rPr>
              <a:t>Databricks</a:t>
            </a:r>
          </a:p>
          <a:p>
            <a:pPr marL="285750" indent="-285750">
              <a:buFont typeface="Wingdings"/>
              <a:buChar char="§"/>
            </a:pPr>
            <a:r>
              <a:rPr lang="it-IT" u="sng" err="1">
                <a:solidFill>
                  <a:srgbClr val="FFFFFF"/>
                </a:solidFill>
                <a:cs typeface="Arial"/>
              </a:rPr>
              <a:t>Jupyter</a:t>
            </a:r>
            <a:r>
              <a:rPr lang="it-IT" u="sng">
                <a:solidFill>
                  <a:srgbClr val="FFFFFF"/>
                </a:solidFill>
                <a:cs typeface="Arial"/>
              </a:rPr>
              <a:t> Notebooks</a:t>
            </a:r>
            <a:endParaRPr lang="it-IT" u="sng" err="1">
              <a:solidFill>
                <a:srgbClr val="FFFFFF"/>
              </a:solidFill>
              <a:cs typeface="Arial"/>
            </a:endParaRPr>
          </a:p>
          <a:p>
            <a:pPr marL="285750" indent="-285750">
              <a:buFont typeface="Wingdings"/>
              <a:buChar char="§"/>
            </a:pPr>
            <a:r>
              <a:rPr lang="it-IT" u="sng" err="1">
                <a:solidFill>
                  <a:srgbClr val="FFFFFF"/>
                </a:solidFill>
                <a:cs typeface="Arial"/>
              </a:rPr>
              <a:t>Sagemaker</a:t>
            </a:r>
            <a:endParaRPr lang="it-IT" u="sng" err="1">
              <a:cs typeface="Arial"/>
            </a:endParaRPr>
          </a:p>
          <a:p>
            <a:pPr marL="285750" indent="-285750">
              <a:buFont typeface="Wingdings"/>
              <a:buChar char="§"/>
            </a:pPr>
            <a:endParaRPr lang="it-IT" u="sng">
              <a:cs typeface="Arial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1A96D91-83A3-CAEC-8066-C1ED7581B408}"/>
              </a:ext>
            </a:extLst>
          </p:cNvPr>
          <p:cNvSpPr txBox="1"/>
          <p:nvPr/>
        </p:nvSpPr>
        <p:spPr>
          <a:xfrm>
            <a:off x="853224" y="4013915"/>
            <a:ext cx="25435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>
                <a:cs typeface="Arial"/>
              </a:rPr>
              <a:t>AI ERA</a:t>
            </a:r>
            <a:endParaRPr lang="it-IT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D157E061-FB4D-0507-8A25-3DE3ED32544D}"/>
              </a:ext>
            </a:extLst>
          </p:cNvPr>
          <p:cNvSpPr/>
          <p:nvPr/>
        </p:nvSpPr>
        <p:spPr>
          <a:xfrm>
            <a:off x="4212465" y="4566633"/>
            <a:ext cx="3101660" cy="18781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Wingdings"/>
              <a:buChar char="§"/>
            </a:pPr>
            <a:r>
              <a:rPr lang="it-IT" u="sng">
                <a:solidFill>
                  <a:srgbClr val="FFFFFF"/>
                </a:solidFill>
                <a:cs typeface="Arial"/>
              </a:rPr>
              <a:t>Data </a:t>
            </a:r>
            <a:r>
              <a:rPr lang="it-IT" u="sng" err="1">
                <a:solidFill>
                  <a:srgbClr val="FFFFFF"/>
                </a:solidFill>
                <a:cs typeface="Arial"/>
              </a:rPr>
              <a:t>Lakehouse</a:t>
            </a:r>
            <a:endParaRPr lang="it-IT" err="1"/>
          </a:p>
          <a:p>
            <a:pPr marL="285750" indent="-285750">
              <a:buFont typeface="Wingdings"/>
              <a:buChar char="§"/>
            </a:pPr>
            <a:r>
              <a:rPr lang="it-IT" u="sng">
                <a:solidFill>
                  <a:srgbClr val="FFFFFF"/>
                </a:solidFill>
                <a:cs typeface="Arial"/>
              </a:rPr>
              <a:t>ETL</a:t>
            </a:r>
          </a:p>
          <a:p>
            <a:pPr marL="285750" indent="-285750">
              <a:buFont typeface="Wingdings"/>
              <a:buChar char="§"/>
            </a:pPr>
            <a:r>
              <a:rPr lang="it-IT" u="sng">
                <a:solidFill>
                  <a:srgbClr val="FFFFFF"/>
                </a:solidFill>
                <a:cs typeface="Arial"/>
              </a:rPr>
              <a:t>Query Engine</a:t>
            </a:r>
          </a:p>
          <a:p>
            <a:pPr marL="285750" indent="-285750">
              <a:buFont typeface="Wingdings"/>
              <a:buChar char="§"/>
            </a:pPr>
            <a:r>
              <a:rPr lang="it-IT" u="sng">
                <a:solidFill>
                  <a:srgbClr val="FFFFFF"/>
                </a:solidFill>
                <a:cs typeface="Arial"/>
              </a:rPr>
              <a:t>Data </a:t>
            </a:r>
            <a:r>
              <a:rPr lang="it-IT" u="sng" err="1">
                <a:solidFill>
                  <a:srgbClr val="FFFFFF"/>
                </a:solidFill>
                <a:cs typeface="Arial"/>
              </a:rPr>
              <a:t>Visualization</a:t>
            </a:r>
          </a:p>
          <a:p>
            <a:pPr marL="285750" indent="-285750">
              <a:buFont typeface="Wingdings"/>
              <a:buChar char="§"/>
            </a:pPr>
            <a:endParaRPr lang="it-IT" u="sng">
              <a:cs typeface="Arial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E9846A4-DF93-BFC6-BD76-859D669C7D40}"/>
              </a:ext>
            </a:extLst>
          </p:cNvPr>
          <p:cNvSpPr txBox="1"/>
          <p:nvPr/>
        </p:nvSpPr>
        <p:spPr>
          <a:xfrm>
            <a:off x="4416380" y="4013913"/>
            <a:ext cx="26938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>
                <a:cs typeface="Arial"/>
              </a:rPr>
              <a:t>MODERN DATA STACK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326033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>
            <a:extLst>
              <a:ext uri="{FF2B5EF4-FFF2-40B4-BE49-F238E27FC236}">
                <a16:creationId xmlns:a16="http://schemas.microsoft.com/office/drawing/2014/main" id="{2A273667-1805-0081-49B3-D85718E7F628}"/>
              </a:ext>
            </a:extLst>
          </p:cNvPr>
          <p:cNvGrpSpPr/>
          <p:nvPr/>
        </p:nvGrpSpPr>
        <p:grpSpPr>
          <a:xfrm>
            <a:off x="2949864" y="3794795"/>
            <a:ext cx="5351314" cy="1871580"/>
            <a:chOff x="2133600" y="3400532"/>
            <a:chExt cx="6235700" cy="2359188"/>
          </a:xfrm>
        </p:grpSpPr>
        <p:pic>
          <p:nvPicPr>
            <p:cNvPr id="3" name="Picture 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2C3AD2A8-222E-F19D-0F40-80049C6AE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8763" y="4000721"/>
              <a:ext cx="1660062" cy="1345812"/>
            </a:xfrm>
            <a:prstGeom prst="rect">
              <a:avLst/>
            </a:prstGeom>
          </p:spPr>
        </p:pic>
        <p:pic>
          <p:nvPicPr>
            <p:cNvPr id="4" name="Picture 1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EB99D9B7-B7AF-5FE0-7C70-EF0448110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5937" y="4005829"/>
              <a:ext cx="1660062" cy="1345812"/>
            </a:xfrm>
            <a:prstGeom prst="rect">
              <a:avLst/>
            </a:prstGeom>
          </p:spPr>
        </p:pic>
        <p:pic>
          <p:nvPicPr>
            <p:cNvPr id="5" name="Picture 11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FEC8535A-330A-A059-A9EF-E286D3AC0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3111" y="4019231"/>
              <a:ext cx="1660062" cy="1345812"/>
            </a:xfrm>
            <a:prstGeom prst="rect">
              <a:avLst/>
            </a:prstGeom>
          </p:spPr>
        </p:pic>
        <p:sp>
          <p:nvSpPr>
            <p:cNvPr id="6" name="Rectangle 12">
              <a:extLst>
                <a:ext uri="{FF2B5EF4-FFF2-40B4-BE49-F238E27FC236}">
                  <a16:creationId xmlns:a16="http://schemas.microsoft.com/office/drawing/2014/main" id="{45443C54-81C2-F9B5-8C28-963936F5ECF1}"/>
                </a:ext>
              </a:extLst>
            </p:cNvPr>
            <p:cNvSpPr/>
            <p:nvPr/>
          </p:nvSpPr>
          <p:spPr>
            <a:xfrm>
              <a:off x="2133600" y="3400532"/>
              <a:ext cx="6235700" cy="2314468"/>
            </a:xfrm>
            <a:prstGeom prst="rect">
              <a:avLst/>
            </a:prstGeom>
            <a:noFill/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TextBox 13">
              <a:extLst>
                <a:ext uri="{FF2B5EF4-FFF2-40B4-BE49-F238E27FC236}">
                  <a16:creationId xmlns:a16="http://schemas.microsoft.com/office/drawing/2014/main" id="{ABFB0622-D120-0456-1E85-B029A499F05F}"/>
                </a:ext>
              </a:extLst>
            </p:cNvPr>
            <p:cNvSpPr txBox="1"/>
            <p:nvPr/>
          </p:nvSpPr>
          <p:spPr>
            <a:xfrm>
              <a:off x="4462574" y="5321711"/>
              <a:ext cx="1903788" cy="4380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/>
                <a:t>Storage Layer</a:t>
              </a:r>
            </a:p>
          </p:txBody>
        </p:sp>
      </p:grpSp>
      <p:pic>
        <p:nvPicPr>
          <p:cNvPr id="8" name="Picture 14">
            <a:extLst>
              <a:ext uri="{FF2B5EF4-FFF2-40B4-BE49-F238E27FC236}">
                <a16:creationId xmlns:a16="http://schemas.microsoft.com/office/drawing/2014/main" id="{E9856747-9706-F1D6-6C62-C7F32E051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784" y="1692629"/>
            <a:ext cx="542864" cy="751494"/>
          </a:xfrm>
          <a:prstGeom prst="rect">
            <a:avLst/>
          </a:prstGeom>
        </p:spPr>
      </p:pic>
      <p:pic>
        <p:nvPicPr>
          <p:cNvPr id="9" name="Picture 15">
            <a:extLst>
              <a:ext uri="{FF2B5EF4-FFF2-40B4-BE49-F238E27FC236}">
                <a16:creationId xmlns:a16="http://schemas.microsoft.com/office/drawing/2014/main" id="{B2D13D8A-C918-07D7-B77F-CB248A7C5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858" y="1702907"/>
            <a:ext cx="542864" cy="751494"/>
          </a:xfrm>
          <a:prstGeom prst="rect">
            <a:avLst/>
          </a:prstGeom>
        </p:spPr>
      </p:pic>
      <p:pic>
        <p:nvPicPr>
          <p:cNvPr id="10" name="Picture 16">
            <a:extLst>
              <a:ext uri="{FF2B5EF4-FFF2-40B4-BE49-F238E27FC236}">
                <a16:creationId xmlns:a16="http://schemas.microsoft.com/office/drawing/2014/main" id="{1D188649-5D7F-801E-0D98-F657D832A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913" y="1715697"/>
            <a:ext cx="542864" cy="751494"/>
          </a:xfrm>
          <a:prstGeom prst="rect">
            <a:avLst/>
          </a:prstGeom>
        </p:spPr>
      </p:pic>
      <p:sp>
        <p:nvSpPr>
          <p:cNvPr id="11" name="Rectangle 17">
            <a:extLst>
              <a:ext uri="{FF2B5EF4-FFF2-40B4-BE49-F238E27FC236}">
                <a16:creationId xmlns:a16="http://schemas.microsoft.com/office/drawing/2014/main" id="{D4E0A610-6833-7795-87B6-1126C7E50E70}"/>
              </a:ext>
            </a:extLst>
          </p:cNvPr>
          <p:cNvSpPr/>
          <p:nvPr/>
        </p:nvSpPr>
        <p:spPr>
          <a:xfrm>
            <a:off x="2941199" y="1387048"/>
            <a:ext cx="5351314" cy="1429928"/>
          </a:xfrm>
          <a:prstGeom prst="rect">
            <a:avLst/>
          </a:prstGeom>
          <a:noFill/>
          <a:ln w="254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5D18ED64-DCF1-2B49-79BA-D6BFE8A1FE5F}"/>
              </a:ext>
            </a:extLst>
          </p:cNvPr>
          <p:cNvSpPr txBox="1"/>
          <p:nvPr/>
        </p:nvSpPr>
        <p:spPr>
          <a:xfrm>
            <a:off x="4477167" y="2467191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/>
              <a:t>Computational</a:t>
            </a:r>
            <a:r>
              <a:rPr lang="it-IT"/>
              <a:t> Layer</a:t>
            </a:r>
          </a:p>
        </p:txBody>
      </p:sp>
      <p:sp>
        <p:nvSpPr>
          <p:cNvPr id="13" name="Rectangle 19">
            <a:extLst>
              <a:ext uri="{FF2B5EF4-FFF2-40B4-BE49-F238E27FC236}">
                <a16:creationId xmlns:a16="http://schemas.microsoft.com/office/drawing/2014/main" id="{490AE26D-2FDE-4CCE-3C70-B6A38BB4DA99}"/>
              </a:ext>
            </a:extLst>
          </p:cNvPr>
          <p:cNvSpPr/>
          <p:nvPr/>
        </p:nvSpPr>
        <p:spPr>
          <a:xfrm>
            <a:off x="8417535" y="1368451"/>
            <a:ext cx="1049082" cy="4246296"/>
          </a:xfrm>
          <a:prstGeom prst="rect">
            <a:avLst/>
          </a:prstGeom>
          <a:noFill/>
          <a:ln w="254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1E3CC014-A8BB-EFDB-CA05-E68BDC6C29AE}"/>
              </a:ext>
            </a:extLst>
          </p:cNvPr>
          <p:cNvSpPr txBox="1"/>
          <p:nvPr/>
        </p:nvSpPr>
        <p:spPr>
          <a:xfrm rot="5400000">
            <a:off x="8139999" y="2930541"/>
            <a:ext cx="1656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/>
              <a:t>Governance</a:t>
            </a:r>
          </a:p>
        </p:txBody>
      </p:sp>
      <p:sp>
        <p:nvSpPr>
          <p:cNvPr id="15" name="Rectangle 21">
            <a:extLst>
              <a:ext uri="{FF2B5EF4-FFF2-40B4-BE49-F238E27FC236}">
                <a16:creationId xmlns:a16="http://schemas.microsoft.com/office/drawing/2014/main" id="{C5A0FFA3-59A6-0F5E-D8F2-2080AD97178C}"/>
              </a:ext>
            </a:extLst>
          </p:cNvPr>
          <p:cNvSpPr/>
          <p:nvPr/>
        </p:nvSpPr>
        <p:spPr>
          <a:xfrm>
            <a:off x="1790663" y="1368450"/>
            <a:ext cx="1049082" cy="4246296"/>
          </a:xfrm>
          <a:prstGeom prst="rect">
            <a:avLst/>
          </a:prstGeom>
          <a:noFill/>
          <a:ln w="254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TextBox 22">
            <a:extLst>
              <a:ext uri="{FF2B5EF4-FFF2-40B4-BE49-F238E27FC236}">
                <a16:creationId xmlns:a16="http://schemas.microsoft.com/office/drawing/2014/main" id="{47ED5CBD-98A2-49E7-7387-4B109E6BA176}"/>
              </a:ext>
            </a:extLst>
          </p:cNvPr>
          <p:cNvSpPr txBox="1"/>
          <p:nvPr/>
        </p:nvSpPr>
        <p:spPr>
          <a:xfrm rot="5400000">
            <a:off x="971041" y="3132412"/>
            <a:ext cx="2686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err="1"/>
              <a:t>Ingestion</a:t>
            </a:r>
            <a:r>
              <a:rPr lang="it-IT" sz="2400"/>
              <a:t> Layer</a:t>
            </a:r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10788AD4-8C68-3504-B786-7D80FF18696A}"/>
              </a:ext>
            </a:extLst>
          </p:cNvPr>
          <p:cNvSpPr txBox="1"/>
          <p:nvPr/>
        </p:nvSpPr>
        <p:spPr>
          <a:xfrm>
            <a:off x="3780388" y="4440380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accent2">
                    <a:lumMod val="60000"/>
                    <a:lumOff val="40000"/>
                  </a:schemeClr>
                </a:solidFill>
              </a:rPr>
              <a:t>S3</a:t>
            </a:r>
          </a:p>
        </p:txBody>
      </p:sp>
      <p:sp>
        <p:nvSpPr>
          <p:cNvPr id="18" name="TextBox 24">
            <a:extLst>
              <a:ext uri="{FF2B5EF4-FFF2-40B4-BE49-F238E27FC236}">
                <a16:creationId xmlns:a16="http://schemas.microsoft.com/office/drawing/2014/main" id="{49DE3A8D-2C60-ECD1-B9BD-8DEFDE63BA00}"/>
              </a:ext>
            </a:extLst>
          </p:cNvPr>
          <p:cNvSpPr txBox="1"/>
          <p:nvPr/>
        </p:nvSpPr>
        <p:spPr>
          <a:xfrm>
            <a:off x="5434238" y="4453024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accent2">
                    <a:lumMod val="60000"/>
                    <a:lumOff val="40000"/>
                  </a:schemeClr>
                </a:solidFill>
              </a:rPr>
              <a:t>S3</a:t>
            </a:r>
          </a:p>
        </p:txBody>
      </p:sp>
      <p:sp>
        <p:nvSpPr>
          <p:cNvPr id="19" name="TextBox 25">
            <a:extLst>
              <a:ext uri="{FF2B5EF4-FFF2-40B4-BE49-F238E27FC236}">
                <a16:creationId xmlns:a16="http://schemas.microsoft.com/office/drawing/2014/main" id="{306FE7AA-B66D-6BC6-732D-8FF6F27AA2CB}"/>
              </a:ext>
            </a:extLst>
          </p:cNvPr>
          <p:cNvSpPr txBox="1"/>
          <p:nvPr/>
        </p:nvSpPr>
        <p:spPr>
          <a:xfrm>
            <a:off x="7088088" y="4425920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accent2">
                    <a:lumMod val="60000"/>
                    <a:lumOff val="40000"/>
                  </a:schemeClr>
                </a:solidFill>
              </a:rPr>
              <a:t>S3</a:t>
            </a:r>
          </a:p>
        </p:txBody>
      </p:sp>
      <p:grpSp>
        <p:nvGrpSpPr>
          <p:cNvPr id="20" name="Group 26">
            <a:extLst>
              <a:ext uri="{FF2B5EF4-FFF2-40B4-BE49-F238E27FC236}">
                <a16:creationId xmlns:a16="http://schemas.microsoft.com/office/drawing/2014/main" id="{5CA73971-DA2B-9C5B-9222-CEFEC145771A}"/>
              </a:ext>
            </a:extLst>
          </p:cNvPr>
          <p:cNvGrpSpPr/>
          <p:nvPr/>
        </p:nvGrpSpPr>
        <p:grpSpPr>
          <a:xfrm>
            <a:off x="2949864" y="2886639"/>
            <a:ext cx="5351314" cy="852855"/>
            <a:chOff x="2133600" y="3400532"/>
            <a:chExt cx="6235700" cy="2314468"/>
          </a:xfrm>
        </p:grpSpPr>
        <p:sp>
          <p:nvSpPr>
            <p:cNvPr id="21" name="Rectangle 27">
              <a:extLst>
                <a:ext uri="{FF2B5EF4-FFF2-40B4-BE49-F238E27FC236}">
                  <a16:creationId xmlns:a16="http://schemas.microsoft.com/office/drawing/2014/main" id="{5A81AA68-EBAD-38B8-8FA9-CD514DB0BCE6}"/>
                </a:ext>
              </a:extLst>
            </p:cNvPr>
            <p:cNvSpPr/>
            <p:nvPr/>
          </p:nvSpPr>
          <p:spPr>
            <a:xfrm>
              <a:off x="2133600" y="3400532"/>
              <a:ext cx="6235700" cy="2314468"/>
            </a:xfrm>
            <a:prstGeom prst="rect">
              <a:avLst/>
            </a:prstGeom>
            <a:noFill/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TextBox 28">
              <a:extLst>
                <a:ext uri="{FF2B5EF4-FFF2-40B4-BE49-F238E27FC236}">
                  <a16:creationId xmlns:a16="http://schemas.microsoft.com/office/drawing/2014/main" id="{88250895-AB99-4503-724E-2127FE453DEE}"/>
                </a:ext>
              </a:extLst>
            </p:cNvPr>
            <p:cNvSpPr txBox="1"/>
            <p:nvPr/>
          </p:nvSpPr>
          <p:spPr>
            <a:xfrm>
              <a:off x="4168825" y="4116610"/>
              <a:ext cx="215261" cy="12324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it-IT"/>
            </a:p>
          </p:txBody>
        </p:sp>
      </p:grpSp>
      <p:sp>
        <p:nvSpPr>
          <p:cNvPr id="23" name="TextBox 29">
            <a:extLst>
              <a:ext uri="{FF2B5EF4-FFF2-40B4-BE49-F238E27FC236}">
                <a16:creationId xmlns:a16="http://schemas.microsoft.com/office/drawing/2014/main" id="{57EBABDD-771B-15FD-1768-D83279017197}"/>
              </a:ext>
            </a:extLst>
          </p:cNvPr>
          <p:cNvSpPr txBox="1"/>
          <p:nvPr/>
        </p:nvSpPr>
        <p:spPr>
          <a:xfrm>
            <a:off x="4506099" y="3412505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Files &amp; </a:t>
            </a:r>
            <a:r>
              <a:rPr lang="it-IT" err="1"/>
              <a:t>Tables</a:t>
            </a:r>
            <a:r>
              <a:rPr lang="it-IT"/>
              <a:t> (format)</a:t>
            </a:r>
          </a:p>
        </p:txBody>
      </p:sp>
      <p:pic>
        <p:nvPicPr>
          <p:cNvPr id="24" name="Picture 2" descr="Iceberg">
            <a:extLst>
              <a:ext uri="{FF2B5EF4-FFF2-40B4-BE49-F238E27FC236}">
                <a16:creationId xmlns:a16="http://schemas.microsoft.com/office/drawing/2014/main" id="{AEAFD27C-8112-0822-D06C-240C5EB20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524" y="2988162"/>
            <a:ext cx="1708691" cy="46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Databricks Logo - LogoDix">
            <a:extLst>
              <a:ext uri="{FF2B5EF4-FFF2-40B4-BE49-F238E27FC236}">
                <a16:creationId xmlns:a16="http://schemas.microsoft.com/office/drawing/2014/main" id="{251B07CA-F1CC-11E9-6853-AF4DA5CAA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732" y="2859226"/>
            <a:ext cx="804931" cy="737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Parquet Drivers | Parquet Connectors - CData Software">
            <a:extLst>
              <a:ext uri="{FF2B5EF4-FFF2-40B4-BE49-F238E27FC236}">
                <a16:creationId xmlns:a16="http://schemas.microsoft.com/office/drawing/2014/main" id="{F305D120-A617-A81C-D638-16DF5FCA8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492" y="2834394"/>
            <a:ext cx="1513466" cy="75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18CC156-78EB-D353-C3C5-CA805032CA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339" y="4845126"/>
            <a:ext cx="628624" cy="684325"/>
          </a:xfrm>
          <a:prstGeom prst="rect">
            <a:avLst/>
          </a:prstGeom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4DFAD6FD-D8A7-40F2-2320-346C1EC3E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791" y="4427729"/>
            <a:ext cx="787205" cy="332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5">
            <a:extLst>
              <a:ext uri="{FF2B5EF4-FFF2-40B4-BE49-F238E27FC236}">
                <a16:creationId xmlns:a16="http://schemas.microsoft.com/office/drawing/2014/main" id="{51F7A350-50AE-78C1-7B54-01006C838F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731" y="1449134"/>
            <a:ext cx="1034447" cy="538236"/>
          </a:xfrm>
          <a:prstGeom prst="rect">
            <a:avLst/>
          </a:prstGeom>
        </p:spPr>
      </p:pic>
      <p:pic>
        <p:nvPicPr>
          <p:cNvPr id="30" name="Picture 4" descr="Apache Ranger – Introduction">
            <a:extLst>
              <a:ext uri="{FF2B5EF4-FFF2-40B4-BE49-F238E27FC236}">
                <a16:creationId xmlns:a16="http://schemas.microsoft.com/office/drawing/2014/main" id="{EDDAE138-750B-69F3-F9E9-73F857994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344" y="5089839"/>
            <a:ext cx="918595" cy="19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4" descr="dremio-lsvp-logos-375x225 - Lightspeed Venture Partners">
            <a:extLst>
              <a:ext uri="{FF2B5EF4-FFF2-40B4-BE49-F238E27FC236}">
                <a16:creationId xmlns:a16="http://schemas.microsoft.com/office/drawing/2014/main" id="{871B525E-D819-1BE0-D069-9A9D580F3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845" y="1476547"/>
            <a:ext cx="938460" cy="56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Immagine 22">
            <a:extLst>
              <a:ext uri="{FF2B5EF4-FFF2-40B4-BE49-F238E27FC236}">
                <a16:creationId xmlns:a16="http://schemas.microsoft.com/office/drawing/2014/main" id="{9AE49F54-3005-1B8E-2DD5-662313A5ED9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34"/>
          <a:stretch/>
        </p:blipFill>
        <p:spPr>
          <a:xfrm>
            <a:off x="8512710" y="4791155"/>
            <a:ext cx="827619" cy="194897"/>
          </a:xfrm>
          <a:prstGeom prst="rect">
            <a:avLst/>
          </a:prstGeom>
        </p:spPr>
      </p:pic>
      <p:pic>
        <p:nvPicPr>
          <p:cNvPr id="33" name="Picture 4" descr="impala-logo ⋆ Bitnine Global Inc.">
            <a:extLst>
              <a:ext uri="{FF2B5EF4-FFF2-40B4-BE49-F238E27FC236}">
                <a16:creationId xmlns:a16="http://schemas.microsoft.com/office/drawing/2014/main" id="{0DC5FA67-57D1-7469-2E6C-00792EA24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270" y="1568948"/>
            <a:ext cx="680023" cy="68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04FE96D7-ED92-474F-1740-0FDD8B532DA2}"/>
              </a:ext>
            </a:extLst>
          </p:cNvPr>
          <p:cNvSpPr txBox="1"/>
          <p:nvPr/>
        </p:nvSpPr>
        <p:spPr>
          <a:xfrm>
            <a:off x="604846" y="538130"/>
            <a:ext cx="98599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 sz="3600">
                <a:solidFill>
                  <a:srgbClr val="02A0B9"/>
                </a:solidFill>
                <a:latin typeface="Raleway" pitchFamily="34" charset="0"/>
                <a:cs typeface="Arial" pitchFamily="34" charset="0"/>
              </a:defRPr>
            </a:lvl1pPr>
          </a:lstStyle>
          <a:p>
            <a:r>
              <a:rPr lang="it-IT" sz="3000" b="1">
                <a:solidFill>
                  <a:srgbClr val="1F284B">
                    <a:alpha val="90000"/>
                  </a:srgbClr>
                </a:solidFill>
                <a:latin typeface="Poppins ExtraBold" pitchFamily="2" charset="77"/>
                <a:ea typeface="Roboto Bold"/>
                <a:cs typeface="Poppins ExtraBold" pitchFamily="2" charset="77"/>
              </a:rPr>
              <a:t>Data Architecture</a:t>
            </a:r>
          </a:p>
        </p:txBody>
      </p:sp>
    </p:spTree>
    <p:extLst>
      <p:ext uri="{BB962C8B-B14F-4D97-AF65-F5344CB8AC3E}">
        <p14:creationId xmlns:p14="http://schemas.microsoft.com/office/powerpoint/2010/main" val="2762846197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Personalizza struttura">
  <a:themeElements>
    <a:clrScheme name="Agile Lab">
      <a:dk1>
        <a:srgbClr val="1E2546"/>
      </a:dk1>
      <a:lt1>
        <a:srgbClr val="FFFFFF"/>
      </a:lt1>
      <a:dk2>
        <a:srgbClr val="20284B"/>
      </a:dk2>
      <a:lt2>
        <a:srgbClr val="FFFFFF"/>
      </a:lt2>
      <a:accent1>
        <a:srgbClr val="20284B"/>
      </a:accent1>
      <a:accent2>
        <a:srgbClr val="00AAC4"/>
      </a:accent2>
      <a:accent3>
        <a:srgbClr val="7AC7D2"/>
      </a:accent3>
      <a:accent4>
        <a:srgbClr val="EB9414"/>
      </a:accent4>
      <a:accent5>
        <a:srgbClr val="BCBCBC"/>
      </a:accent5>
      <a:accent6>
        <a:srgbClr val="343659"/>
      </a:accent6>
      <a:hlink>
        <a:srgbClr val="FFAE3E"/>
      </a:hlink>
      <a:folHlink>
        <a:srgbClr val="FCC77E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tboost Value Proposition V4_marica" id="{8E78BFE0-27D6-0142-86C2-1ECFD9D85789}" vid="{848E7193-AAF0-8E44-BED3-93188D21B501}"/>
    </a:ext>
  </a:extLst>
</a:theme>
</file>

<file path=ppt/theme/theme2.xml><?xml version="1.0" encoding="utf-8"?>
<a:theme xmlns:a="http://schemas.openxmlformats.org/drawingml/2006/main" name="2_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tboost Value Proposition V4_marica" id="{8E78BFE0-27D6-0142-86C2-1ECFD9D85789}" vid="{E17D0635-CDAE-0B40-ACA2-1B1F663AB7B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be70c93-21dc-4e8e-bc01-2337a2d1b078">
      <Terms xmlns="http://schemas.microsoft.com/office/infopath/2007/PartnerControls"/>
    </lcf76f155ced4ddcb4097134ff3c332f>
    <TaxCatchAll xmlns="9dde67c2-1b0e-4fe9-98ca-c333c163a60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0E4C641E29954418309F321D09BD6D6" ma:contentTypeVersion="17" ma:contentTypeDescription="Creare un nuovo documento." ma:contentTypeScope="" ma:versionID="94f926cca991cfe8586232eac8c9e78b">
  <xsd:schema xmlns:xsd="http://www.w3.org/2001/XMLSchema" xmlns:xs="http://www.w3.org/2001/XMLSchema" xmlns:p="http://schemas.microsoft.com/office/2006/metadata/properties" xmlns:ns2="6be70c93-21dc-4e8e-bc01-2337a2d1b078" xmlns:ns3="9dde67c2-1b0e-4fe9-98ca-c333c163a60c" targetNamespace="http://schemas.microsoft.com/office/2006/metadata/properties" ma:root="true" ma:fieldsID="26e8ff8deb22f85ad0c1feb95ec403d3" ns2:_="" ns3:_="">
    <xsd:import namespace="6be70c93-21dc-4e8e-bc01-2337a2d1b078"/>
    <xsd:import namespace="9dde67c2-1b0e-4fe9-98ca-c333c163a60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e70c93-21dc-4e8e-bc01-2337a2d1b0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Tag immagine" ma:readOnly="false" ma:fieldId="{5cf76f15-5ced-4ddc-b409-7134ff3c332f}" ma:taxonomyMulti="true" ma:sspId="50bec76f-4d4f-4e4c-8dd7-255bbd1e374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de67c2-1b0e-4fe9-98ca-c333c163a60c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01c11317-c148-4bb5-ab6e-3cb93db632ec}" ma:internalName="TaxCatchAll" ma:showField="CatchAllData" ma:web="9dde67c2-1b0e-4fe9-98ca-c333c163a60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3C52DB7-DCBD-4FCE-9AFB-3CD80DD74B78}">
  <ds:schemaRefs>
    <ds:schemaRef ds:uri="56d092f1-01ba-4b7c-94ea-900fd463f03f"/>
    <ds:schemaRef ds:uri="5ffcb70a-ea69-4ad3-8fe1-0382303ef821"/>
    <ds:schemaRef ds:uri="6be70c93-21dc-4e8e-bc01-2337a2d1b078"/>
    <ds:schemaRef ds:uri="9dde67c2-1b0e-4fe9-98ca-c333c163a60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517B9B8-2677-45C5-BFEA-A5053862464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790F93F-88FD-4228-A61C-AC6DE6FD81E9}">
  <ds:schemaRefs>
    <ds:schemaRef ds:uri="6be70c93-21dc-4e8e-bc01-2337a2d1b078"/>
    <ds:schemaRef ds:uri="9dde67c2-1b0e-4fe9-98ca-c333c163a60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28</Slides>
  <Notes>1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Personalizza struttura</vt:lpstr>
      <vt:lpstr>2_Personalizza struttura</vt:lpstr>
      <vt:lpstr>1_Personalizza struttura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Marica Patruno</dc:creator>
  <cp:keywords/>
  <dc:description/>
  <cp:revision>1</cp:revision>
  <cp:lastPrinted>2019-12-11T14:26:08Z</cp:lastPrinted>
  <dcterms:created xsi:type="dcterms:W3CDTF">2023-10-17T10:27:56Z</dcterms:created>
  <dcterms:modified xsi:type="dcterms:W3CDTF">2023-12-13T18:17:43Z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0x01010010E4C641E29954418309F321D09BD6D6</vt:lpwstr>
  </property>
  <property fmtid="{D5CDD505-2E9C-101B-9397-08002B2CF9AE}" pid="3" name="MSIP_Label_a7f2ec83-e677-438d-afb7-4c7c0dbc872b_Enabled">
    <vt:lpwstr>True</vt:lpwstr>
  </property>
  <property fmtid="{D5CDD505-2E9C-101B-9397-08002B2CF9AE}" pid="4" name="MSIP_Label_a7f2ec83-e677-438d-afb7-4c7c0dbc872b_SiteId">
    <vt:lpwstr>3bc062e4-ac9d-4c17-b4dd-3aad637ff1ac</vt:lpwstr>
  </property>
  <property fmtid="{D5CDD505-2E9C-101B-9397-08002B2CF9AE}" pid="5" name="MSIP_Label_a7f2ec83-e677-438d-afb7-4c7c0dbc872b_Ref">
    <vt:lpwstr>https://api.informationprotection.azure.com/api/3bc062e4-ac9d-4c17-b4dd-3aad637ff1ac</vt:lpwstr>
  </property>
  <property fmtid="{D5CDD505-2E9C-101B-9397-08002B2CF9AE}" pid="6" name="MSIP_Label_a7f2ec83-e677-438d-afb7-4c7c0dbc872b_Owner">
    <vt:lpwstr>jeanette.johansson@scania.com</vt:lpwstr>
  </property>
  <property fmtid="{D5CDD505-2E9C-101B-9397-08002B2CF9AE}" pid="7" name="MSIP_Label_a7f2ec83-e677-438d-afb7-4c7c0dbc872b_SetDate">
    <vt:lpwstr>2020-04-14T12:50:55.6606977+02:00</vt:lpwstr>
  </property>
  <property fmtid="{D5CDD505-2E9C-101B-9397-08002B2CF9AE}" pid="8" name="MSIP_Label_a7f2ec83-e677-438d-afb7-4c7c0dbc872b_Name">
    <vt:lpwstr>Internal</vt:lpwstr>
  </property>
  <property fmtid="{D5CDD505-2E9C-101B-9397-08002B2CF9AE}" pid="9" name="MSIP_Label_a7f2ec83-e677-438d-afb7-4c7c0dbc872b_Application">
    <vt:lpwstr>Microsoft Azure Information Protection</vt:lpwstr>
  </property>
  <property fmtid="{D5CDD505-2E9C-101B-9397-08002B2CF9AE}" pid="10" name="MSIP_Label_a7f2ec83-e677-438d-afb7-4c7c0dbc872b_Extended_MSFT_Method">
    <vt:lpwstr>Automatic</vt:lpwstr>
  </property>
  <property fmtid="{D5CDD505-2E9C-101B-9397-08002B2CF9AE}" pid="11" name="Sensitivity">
    <vt:lpwstr>Internal</vt:lpwstr>
  </property>
  <property fmtid="{D5CDD505-2E9C-101B-9397-08002B2CF9AE}" pid="12" name="MediaServiceImageTags">
    <vt:lpwstr/>
  </property>
</Properties>
</file>